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6" r:id="rId13"/>
    <p:sldId id="269" r:id="rId14"/>
    <p:sldId id="270" r:id="rId15"/>
    <p:sldId id="268" r:id="rId16"/>
    <p:sldId id="271" r:id="rId17"/>
    <p:sldId id="272" r:id="rId18"/>
    <p:sldId id="276" r:id="rId19"/>
    <p:sldId id="277" r:id="rId20"/>
    <p:sldId id="267" r:id="rId21"/>
    <p:sldId id="265" r:id="rId22"/>
    <p:sldId id="278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6F005-3356-0EA7-1589-172A963B5E4F}" v="1" dt="2021-12-21T17:44:33.575"/>
    <p1510:client id="{BA074D6F-4DAC-FC9A-DF62-8915110A5282}" v="22" dt="2021-12-21T17:53:28.022"/>
    <p1510:client id="{BDA22AE8-8E47-1459-0068-D6A6D7CB7040}" v="699" dt="2021-12-20T17:54:02.880"/>
    <p1510:client id="{C6EA8AF5-60D2-41D1-A33E-471C463DCE5A}" v="83" dt="2021-12-20T17:21:17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A9CA0-4630-41D5-84F8-51C7A77DB64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5662BF0-FA64-479E-AFD3-90186AA1BC3B}">
      <dgm:prSet/>
      <dgm:spPr/>
      <dgm:t>
        <a:bodyPr/>
        <a:lstStyle/>
        <a:p>
          <a:r>
            <a:rPr lang="pt-BR"/>
            <a:t>ESTUDO DO REGIMENTO INTERNO CME</a:t>
          </a:r>
          <a:endParaRPr lang="en-US"/>
        </a:p>
      </dgm:t>
    </dgm:pt>
    <dgm:pt modelId="{B443A555-AE7D-454F-9D54-52643393C149}" type="parTrans" cxnId="{4459ADEF-6AE4-4F28-971D-056AC05F568A}">
      <dgm:prSet/>
      <dgm:spPr/>
      <dgm:t>
        <a:bodyPr/>
        <a:lstStyle/>
        <a:p>
          <a:endParaRPr lang="en-US"/>
        </a:p>
      </dgm:t>
    </dgm:pt>
    <dgm:pt modelId="{2AD42797-17A4-4C61-937D-EFCA18FD8A80}" type="sibTrans" cxnId="{4459ADEF-6AE4-4F28-971D-056AC05F568A}">
      <dgm:prSet/>
      <dgm:spPr/>
      <dgm:t>
        <a:bodyPr/>
        <a:lstStyle/>
        <a:p>
          <a:endParaRPr lang="en-US"/>
        </a:p>
      </dgm:t>
    </dgm:pt>
    <dgm:pt modelId="{83D5B56F-E435-4EFF-AF18-7C9CF4825818}">
      <dgm:prSet/>
      <dgm:spPr/>
      <dgm:t>
        <a:bodyPr/>
        <a:lstStyle/>
        <a:p>
          <a:r>
            <a:rPr lang="pt-BR"/>
            <a:t>LEI 13019/14</a:t>
          </a:r>
          <a:endParaRPr lang="en-US"/>
        </a:p>
      </dgm:t>
    </dgm:pt>
    <dgm:pt modelId="{CE91D64F-C3A2-46A8-BDEC-E4C28CD4157A}" type="parTrans" cxnId="{3C7FBE89-25BD-4182-9B47-28DD23A90247}">
      <dgm:prSet/>
      <dgm:spPr/>
      <dgm:t>
        <a:bodyPr/>
        <a:lstStyle/>
        <a:p>
          <a:endParaRPr lang="en-US"/>
        </a:p>
      </dgm:t>
    </dgm:pt>
    <dgm:pt modelId="{4F1A28AC-AE45-4BE4-AB1E-FBFDF44F7C9E}" type="sibTrans" cxnId="{3C7FBE89-25BD-4182-9B47-28DD23A90247}">
      <dgm:prSet/>
      <dgm:spPr/>
      <dgm:t>
        <a:bodyPr/>
        <a:lstStyle/>
        <a:p>
          <a:endParaRPr lang="en-US"/>
        </a:p>
      </dgm:t>
    </dgm:pt>
    <dgm:pt modelId="{82FD3C89-0F1C-4B9F-85BA-280F65E48910}">
      <dgm:prSet/>
      <dgm:spPr/>
      <dgm:t>
        <a:bodyPr/>
        <a:lstStyle/>
        <a:p>
          <a:r>
            <a:rPr lang="pt-BR"/>
            <a:t>RESSALVAS PARA 2022</a:t>
          </a:r>
          <a:endParaRPr lang="en-US"/>
        </a:p>
      </dgm:t>
    </dgm:pt>
    <dgm:pt modelId="{2F1A63F4-833D-44FA-AA4D-BD37BFAAD42D}" type="parTrans" cxnId="{28906063-921A-4675-AAC5-2B6449BC8376}">
      <dgm:prSet/>
      <dgm:spPr/>
      <dgm:t>
        <a:bodyPr/>
        <a:lstStyle/>
        <a:p>
          <a:endParaRPr lang="en-US"/>
        </a:p>
      </dgm:t>
    </dgm:pt>
    <dgm:pt modelId="{C45B1EFF-19EB-4092-AFC8-8C985FFFCCBF}" type="sibTrans" cxnId="{28906063-921A-4675-AAC5-2B6449BC8376}">
      <dgm:prSet/>
      <dgm:spPr/>
      <dgm:t>
        <a:bodyPr/>
        <a:lstStyle/>
        <a:p>
          <a:endParaRPr lang="en-US"/>
        </a:p>
      </dgm:t>
    </dgm:pt>
    <dgm:pt modelId="{9FC94DDB-70DA-4E32-8C50-AE285CFF90A6}">
      <dgm:prSet/>
      <dgm:spPr/>
      <dgm:t>
        <a:bodyPr/>
        <a:lstStyle/>
        <a:p>
          <a:r>
            <a:rPr lang="pt-BR"/>
            <a:t>PRESTAÇÃO DE CONTAS</a:t>
          </a:r>
          <a:endParaRPr lang="en-US"/>
        </a:p>
      </dgm:t>
    </dgm:pt>
    <dgm:pt modelId="{83EE55E0-3935-4D5F-91D7-E10C19AED3A5}" type="parTrans" cxnId="{62FCB3FD-078D-4C36-AAC1-850508E1E283}">
      <dgm:prSet/>
      <dgm:spPr/>
      <dgm:t>
        <a:bodyPr/>
        <a:lstStyle/>
        <a:p>
          <a:endParaRPr lang="en-US"/>
        </a:p>
      </dgm:t>
    </dgm:pt>
    <dgm:pt modelId="{85DB20DA-6048-4C53-89E7-1D0ECEC415E1}" type="sibTrans" cxnId="{62FCB3FD-078D-4C36-AAC1-850508E1E283}">
      <dgm:prSet/>
      <dgm:spPr/>
      <dgm:t>
        <a:bodyPr/>
        <a:lstStyle/>
        <a:p>
          <a:endParaRPr lang="en-US"/>
        </a:p>
      </dgm:t>
    </dgm:pt>
    <dgm:pt modelId="{1BC33195-9E43-4CB3-B21C-191946889FA7}" type="pres">
      <dgm:prSet presAssocID="{C55A9CA0-4630-41D5-84F8-51C7A77DB6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92596A-0E1E-4524-83AF-2DA074E044D6}" type="pres">
      <dgm:prSet presAssocID="{05662BF0-FA64-479E-AFD3-90186AA1BC3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1BB626-D2AC-41A1-B4A8-2C7B7F6FCC97}" type="pres">
      <dgm:prSet presAssocID="{2AD42797-17A4-4C61-937D-EFCA18FD8A80}" presName="spacer" presStyleCnt="0"/>
      <dgm:spPr/>
    </dgm:pt>
    <dgm:pt modelId="{A1D48B6D-70FE-44CD-86FC-608FCF36A357}" type="pres">
      <dgm:prSet presAssocID="{83D5B56F-E435-4EFF-AF18-7C9CF482581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5ACD81-7933-4718-880B-8540765F65F2}" type="pres">
      <dgm:prSet presAssocID="{4F1A28AC-AE45-4BE4-AB1E-FBFDF44F7C9E}" presName="spacer" presStyleCnt="0"/>
      <dgm:spPr/>
    </dgm:pt>
    <dgm:pt modelId="{0ADB0C07-5B99-4678-879B-957DC8ACBFB4}" type="pres">
      <dgm:prSet presAssocID="{82FD3C89-0F1C-4B9F-85BA-280F65E4891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6726CA-D5B3-4A35-B04F-0D1820220D31}" type="pres">
      <dgm:prSet presAssocID="{C45B1EFF-19EB-4092-AFC8-8C985FFFCCBF}" presName="spacer" presStyleCnt="0"/>
      <dgm:spPr/>
    </dgm:pt>
    <dgm:pt modelId="{0F0B8AB7-C2D8-4A91-91B2-448E5B2EBCBA}" type="pres">
      <dgm:prSet presAssocID="{9FC94DDB-70DA-4E32-8C50-AE285CFF90A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C7FBE89-25BD-4182-9B47-28DD23A90247}" srcId="{C55A9CA0-4630-41D5-84F8-51C7A77DB648}" destId="{83D5B56F-E435-4EFF-AF18-7C9CF4825818}" srcOrd="1" destOrd="0" parTransId="{CE91D64F-C3A2-46A8-BDEC-E4C28CD4157A}" sibTransId="{4F1A28AC-AE45-4BE4-AB1E-FBFDF44F7C9E}"/>
    <dgm:cxn modelId="{CE9ECEE3-A572-484F-BD5A-00ABC1202522}" type="presOf" srcId="{C55A9CA0-4630-41D5-84F8-51C7A77DB648}" destId="{1BC33195-9E43-4CB3-B21C-191946889FA7}" srcOrd="0" destOrd="0" presId="urn:microsoft.com/office/officeart/2005/8/layout/vList2"/>
    <dgm:cxn modelId="{4459ADEF-6AE4-4F28-971D-056AC05F568A}" srcId="{C55A9CA0-4630-41D5-84F8-51C7A77DB648}" destId="{05662BF0-FA64-479E-AFD3-90186AA1BC3B}" srcOrd="0" destOrd="0" parTransId="{B443A555-AE7D-454F-9D54-52643393C149}" sibTransId="{2AD42797-17A4-4C61-937D-EFCA18FD8A80}"/>
    <dgm:cxn modelId="{423882E7-1DE7-4799-ADDE-2C37FD13DF3D}" type="presOf" srcId="{05662BF0-FA64-479E-AFD3-90186AA1BC3B}" destId="{0792596A-0E1E-4524-83AF-2DA074E044D6}" srcOrd="0" destOrd="0" presId="urn:microsoft.com/office/officeart/2005/8/layout/vList2"/>
    <dgm:cxn modelId="{62FCB3FD-078D-4C36-AAC1-850508E1E283}" srcId="{C55A9CA0-4630-41D5-84F8-51C7A77DB648}" destId="{9FC94DDB-70DA-4E32-8C50-AE285CFF90A6}" srcOrd="3" destOrd="0" parTransId="{83EE55E0-3935-4D5F-91D7-E10C19AED3A5}" sibTransId="{85DB20DA-6048-4C53-89E7-1D0ECEC415E1}"/>
    <dgm:cxn modelId="{5285C92C-94E6-4919-9C06-B381EA89A1FF}" type="presOf" srcId="{82FD3C89-0F1C-4B9F-85BA-280F65E48910}" destId="{0ADB0C07-5B99-4678-879B-957DC8ACBFB4}" srcOrd="0" destOrd="0" presId="urn:microsoft.com/office/officeart/2005/8/layout/vList2"/>
    <dgm:cxn modelId="{E8C6DE25-CFFF-4630-BE7C-99073040FC54}" type="presOf" srcId="{83D5B56F-E435-4EFF-AF18-7C9CF4825818}" destId="{A1D48B6D-70FE-44CD-86FC-608FCF36A357}" srcOrd="0" destOrd="0" presId="urn:microsoft.com/office/officeart/2005/8/layout/vList2"/>
    <dgm:cxn modelId="{28906063-921A-4675-AAC5-2B6449BC8376}" srcId="{C55A9CA0-4630-41D5-84F8-51C7A77DB648}" destId="{82FD3C89-0F1C-4B9F-85BA-280F65E48910}" srcOrd="2" destOrd="0" parTransId="{2F1A63F4-833D-44FA-AA4D-BD37BFAAD42D}" sibTransId="{C45B1EFF-19EB-4092-AFC8-8C985FFFCCBF}"/>
    <dgm:cxn modelId="{6093F568-8A1B-4615-885D-57325865FE84}" type="presOf" srcId="{9FC94DDB-70DA-4E32-8C50-AE285CFF90A6}" destId="{0F0B8AB7-C2D8-4A91-91B2-448E5B2EBCBA}" srcOrd="0" destOrd="0" presId="urn:microsoft.com/office/officeart/2005/8/layout/vList2"/>
    <dgm:cxn modelId="{BA47E78B-C56A-4B11-9228-5E53E3C3BE13}" type="presParOf" srcId="{1BC33195-9E43-4CB3-B21C-191946889FA7}" destId="{0792596A-0E1E-4524-83AF-2DA074E044D6}" srcOrd="0" destOrd="0" presId="urn:microsoft.com/office/officeart/2005/8/layout/vList2"/>
    <dgm:cxn modelId="{4BEF019C-7BF3-4E6F-B505-9027D4798CFC}" type="presParOf" srcId="{1BC33195-9E43-4CB3-B21C-191946889FA7}" destId="{731BB626-D2AC-41A1-B4A8-2C7B7F6FCC97}" srcOrd="1" destOrd="0" presId="urn:microsoft.com/office/officeart/2005/8/layout/vList2"/>
    <dgm:cxn modelId="{E247950E-FB50-482B-890F-D54E29D81CE8}" type="presParOf" srcId="{1BC33195-9E43-4CB3-B21C-191946889FA7}" destId="{A1D48B6D-70FE-44CD-86FC-608FCF36A357}" srcOrd="2" destOrd="0" presId="urn:microsoft.com/office/officeart/2005/8/layout/vList2"/>
    <dgm:cxn modelId="{09D7BEDC-B5C6-47F9-A375-0F85A292BCCF}" type="presParOf" srcId="{1BC33195-9E43-4CB3-B21C-191946889FA7}" destId="{B35ACD81-7933-4718-880B-8540765F65F2}" srcOrd="3" destOrd="0" presId="urn:microsoft.com/office/officeart/2005/8/layout/vList2"/>
    <dgm:cxn modelId="{EF5E275E-35E5-4E4D-BB02-AA2D780FBB68}" type="presParOf" srcId="{1BC33195-9E43-4CB3-B21C-191946889FA7}" destId="{0ADB0C07-5B99-4678-879B-957DC8ACBFB4}" srcOrd="4" destOrd="0" presId="urn:microsoft.com/office/officeart/2005/8/layout/vList2"/>
    <dgm:cxn modelId="{46F5CE91-1657-4F78-AA80-2189E783337A}" type="presParOf" srcId="{1BC33195-9E43-4CB3-B21C-191946889FA7}" destId="{526726CA-D5B3-4A35-B04F-0D1820220D31}" srcOrd="5" destOrd="0" presId="urn:microsoft.com/office/officeart/2005/8/layout/vList2"/>
    <dgm:cxn modelId="{E2D07B3E-89F6-4FF3-8B87-6FEF8FAA000E}" type="presParOf" srcId="{1BC33195-9E43-4CB3-B21C-191946889FA7}" destId="{0F0B8AB7-C2D8-4A91-91B2-448E5B2EBC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708282-27B6-4136-ACF7-BE6CEC9D6B6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D2C87F6-E95B-425C-A090-47BDEFA02DC0}">
      <dgm:prSet/>
      <dgm:spPr/>
      <dgm:t>
        <a:bodyPr/>
        <a:lstStyle/>
        <a:p>
          <a:pPr>
            <a:defRPr cap="all"/>
          </a:pPr>
          <a:r>
            <a:rPr lang="pt-BR"/>
            <a:t>Gestores</a:t>
          </a:r>
          <a:endParaRPr lang="en-US"/>
        </a:p>
      </dgm:t>
    </dgm:pt>
    <dgm:pt modelId="{D26227AE-7C50-4A45-923D-5D11D4419FD6}" type="parTrans" cxnId="{EE3AB89F-E999-46C7-BA86-4A603EEC7126}">
      <dgm:prSet/>
      <dgm:spPr/>
      <dgm:t>
        <a:bodyPr/>
        <a:lstStyle/>
        <a:p>
          <a:endParaRPr lang="en-US"/>
        </a:p>
      </dgm:t>
    </dgm:pt>
    <dgm:pt modelId="{8AF87285-576F-4CC8-92FD-6EEEB41BA5FA}" type="sibTrans" cxnId="{EE3AB89F-E999-46C7-BA86-4A603EEC7126}">
      <dgm:prSet/>
      <dgm:spPr/>
      <dgm:t>
        <a:bodyPr/>
        <a:lstStyle/>
        <a:p>
          <a:endParaRPr lang="en-US"/>
        </a:p>
      </dgm:t>
    </dgm:pt>
    <dgm:pt modelId="{FE355CFF-9D1A-4709-AEF4-CC62A840B48B}">
      <dgm:prSet/>
      <dgm:spPr/>
      <dgm:t>
        <a:bodyPr/>
        <a:lstStyle/>
        <a:p>
          <a:pPr>
            <a:defRPr cap="all"/>
          </a:pPr>
          <a:r>
            <a:rPr lang="pt-BR"/>
            <a:t>ATAS- ESTUDO - SÓCIOS</a:t>
          </a:r>
          <a:endParaRPr lang="en-US"/>
        </a:p>
      </dgm:t>
    </dgm:pt>
    <dgm:pt modelId="{CC6588E5-1842-4B65-BFB4-54C9179BDF87}" type="parTrans" cxnId="{4C96C075-E4AC-4FA9-90A1-557E5A00FBBF}">
      <dgm:prSet/>
      <dgm:spPr/>
      <dgm:t>
        <a:bodyPr/>
        <a:lstStyle/>
        <a:p>
          <a:endParaRPr lang="en-US"/>
        </a:p>
      </dgm:t>
    </dgm:pt>
    <dgm:pt modelId="{5240494D-EF45-4341-96DD-6C7347B51553}" type="sibTrans" cxnId="{4C96C075-E4AC-4FA9-90A1-557E5A00FBBF}">
      <dgm:prSet/>
      <dgm:spPr/>
      <dgm:t>
        <a:bodyPr/>
        <a:lstStyle/>
        <a:p>
          <a:endParaRPr lang="en-US"/>
        </a:p>
      </dgm:t>
    </dgm:pt>
    <dgm:pt modelId="{DB9259C1-17F5-438C-84F5-4F13EDED9B90}" type="pres">
      <dgm:prSet presAssocID="{A6708282-27B6-4136-ACF7-BE6CEC9D6B6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C7CB2B-119E-4732-88E0-B68B22DA0E1E}" type="pres">
      <dgm:prSet presAssocID="{1D2C87F6-E95B-425C-A090-47BDEFA02DC0}" presName="compNode" presStyleCnt="0"/>
      <dgm:spPr/>
    </dgm:pt>
    <dgm:pt modelId="{269357F2-D0D4-4915-A2E9-96E3075245BC}" type="pres">
      <dgm:prSet presAssocID="{1D2C87F6-E95B-425C-A090-47BDEFA02DC0}" presName="iconBgRect" presStyleLbl="bgShp" presStyleIdx="0" presStyleCnt="2"/>
      <dgm:spPr/>
    </dgm:pt>
    <dgm:pt modelId="{79CDECC7-2F6D-4346-98D8-36F977E65874}" type="pres">
      <dgm:prSet presAssocID="{1D2C87F6-E95B-425C-A090-47BDEFA02DC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Usuários"/>
        </a:ext>
      </dgm:extLst>
    </dgm:pt>
    <dgm:pt modelId="{E1E644E5-94DE-40BF-8F9D-4180F49142B7}" type="pres">
      <dgm:prSet presAssocID="{1D2C87F6-E95B-425C-A090-47BDEFA02DC0}" presName="spaceRect" presStyleCnt="0"/>
      <dgm:spPr/>
    </dgm:pt>
    <dgm:pt modelId="{F5391CE8-FED9-4585-A988-C0C2B8765291}" type="pres">
      <dgm:prSet presAssocID="{1D2C87F6-E95B-425C-A090-47BDEFA02DC0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5ECB912A-D4E7-4AA4-9E35-BB28CBF3F285}" type="pres">
      <dgm:prSet presAssocID="{8AF87285-576F-4CC8-92FD-6EEEB41BA5FA}" presName="sibTrans" presStyleCnt="0"/>
      <dgm:spPr/>
    </dgm:pt>
    <dgm:pt modelId="{514BF29D-8DFC-4633-A45E-08E1F15B9701}" type="pres">
      <dgm:prSet presAssocID="{FE355CFF-9D1A-4709-AEF4-CC62A840B48B}" presName="compNode" presStyleCnt="0"/>
      <dgm:spPr/>
    </dgm:pt>
    <dgm:pt modelId="{57196179-D641-40AC-9521-0FC5C03C52C9}" type="pres">
      <dgm:prSet presAssocID="{FE355CFF-9D1A-4709-AEF4-CC62A840B48B}" presName="iconBgRect" presStyleLbl="bgShp" presStyleIdx="1" presStyleCnt="2"/>
      <dgm:spPr/>
    </dgm:pt>
    <dgm:pt modelId="{3DFC821A-3C42-4D2C-B289-9A2C97C7A390}" type="pres">
      <dgm:prSet presAssocID="{FE355CFF-9D1A-4709-AEF4-CC62A840B48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7732893E-6DD2-4F2A-A31D-D763DACC7C10}" type="pres">
      <dgm:prSet presAssocID="{FE355CFF-9D1A-4709-AEF4-CC62A840B48B}" presName="spaceRect" presStyleCnt="0"/>
      <dgm:spPr/>
    </dgm:pt>
    <dgm:pt modelId="{161304D9-C4CC-4525-BDD1-3E6B2C2EF0DE}" type="pres">
      <dgm:prSet presAssocID="{FE355CFF-9D1A-4709-AEF4-CC62A840B48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432D638-D7EA-4B24-A1C0-0DF54C0E2D32}" type="presOf" srcId="{A6708282-27B6-4136-ACF7-BE6CEC9D6B6A}" destId="{DB9259C1-17F5-438C-84F5-4F13EDED9B90}" srcOrd="0" destOrd="0" presId="urn:microsoft.com/office/officeart/2018/5/layout/IconCircleLabelList"/>
    <dgm:cxn modelId="{0D07E1E9-4DE0-4A1E-ADC3-431384392116}" type="presOf" srcId="{FE355CFF-9D1A-4709-AEF4-CC62A840B48B}" destId="{161304D9-C4CC-4525-BDD1-3E6B2C2EF0DE}" srcOrd="0" destOrd="0" presId="urn:microsoft.com/office/officeart/2018/5/layout/IconCircleLabelList"/>
    <dgm:cxn modelId="{FF990802-9962-45B2-95AC-6E1725B30B3A}" type="presOf" srcId="{1D2C87F6-E95B-425C-A090-47BDEFA02DC0}" destId="{F5391CE8-FED9-4585-A988-C0C2B8765291}" srcOrd="0" destOrd="0" presId="urn:microsoft.com/office/officeart/2018/5/layout/IconCircleLabelList"/>
    <dgm:cxn modelId="{4C96C075-E4AC-4FA9-90A1-557E5A00FBBF}" srcId="{A6708282-27B6-4136-ACF7-BE6CEC9D6B6A}" destId="{FE355CFF-9D1A-4709-AEF4-CC62A840B48B}" srcOrd="1" destOrd="0" parTransId="{CC6588E5-1842-4B65-BFB4-54C9179BDF87}" sibTransId="{5240494D-EF45-4341-96DD-6C7347B51553}"/>
    <dgm:cxn modelId="{EE3AB89F-E999-46C7-BA86-4A603EEC7126}" srcId="{A6708282-27B6-4136-ACF7-BE6CEC9D6B6A}" destId="{1D2C87F6-E95B-425C-A090-47BDEFA02DC0}" srcOrd="0" destOrd="0" parTransId="{D26227AE-7C50-4A45-923D-5D11D4419FD6}" sibTransId="{8AF87285-576F-4CC8-92FD-6EEEB41BA5FA}"/>
    <dgm:cxn modelId="{77051BE7-1D91-4D7E-BBD6-7533C811EBFC}" type="presParOf" srcId="{DB9259C1-17F5-438C-84F5-4F13EDED9B90}" destId="{B3C7CB2B-119E-4732-88E0-B68B22DA0E1E}" srcOrd="0" destOrd="0" presId="urn:microsoft.com/office/officeart/2018/5/layout/IconCircleLabelList"/>
    <dgm:cxn modelId="{471D3CBE-6B29-4957-9FF6-57951428B730}" type="presParOf" srcId="{B3C7CB2B-119E-4732-88E0-B68B22DA0E1E}" destId="{269357F2-D0D4-4915-A2E9-96E3075245BC}" srcOrd="0" destOrd="0" presId="urn:microsoft.com/office/officeart/2018/5/layout/IconCircleLabelList"/>
    <dgm:cxn modelId="{98CF878D-BEF5-409F-B087-024484B003CF}" type="presParOf" srcId="{B3C7CB2B-119E-4732-88E0-B68B22DA0E1E}" destId="{79CDECC7-2F6D-4346-98D8-36F977E65874}" srcOrd="1" destOrd="0" presId="urn:microsoft.com/office/officeart/2018/5/layout/IconCircleLabelList"/>
    <dgm:cxn modelId="{E47A94C4-7DAC-4620-8E4E-A26895844898}" type="presParOf" srcId="{B3C7CB2B-119E-4732-88E0-B68B22DA0E1E}" destId="{E1E644E5-94DE-40BF-8F9D-4180F49142B7}" srcOrd="2" destOrd="0" presId="urn:microsoft.com/office/officeart/2018/5/layout/IconCircleLabelList"/>
    <dgm:cxn modelId="{0B407E62-7EFD-4679-86F2-84A6BB25BBE7}" type="presParOf" srcId="{B3C7CB2B-119E-4732-88E0-B68B22DA0E1E}" destId="{F5391CE8-FED9-4585-A988-C0C2B8765291}" srcOrd="3" destOrd="0" presId="urn:microsoft.com/office/officeart/2018/5/layout/IconCircleLabelList"/>
    <dgm:cxn modelId="{4E3861B4-B9A7-4148-8D5A-F40D1C8F983E}" type="presParOf" srcId="{DB9259C1-17F5-438C-84F5-4F13EDED9B90}" destId="{5ECB912A-D4E7-4AA4-9E35-BB28CBF3F285}" srcOrd="1" destOrd="0" presId="urn:microsoft.com/office/officeart/2018/5/layout/IconCircleLabelList"/>
    <dgm:cxn modelId="{BAF557DE-720A-40F9-B5E9-B539E87D5138}" type="presParOf" srcId="{DB9259C1-17F5-438C-84F5-4F13EDED9B90}" destId="{514BF29D-8DFC-4633-A45E-08E1F15B9701}" srcOrd="2" destOrd="0" presId="urn:microsoft.com/office/officeart/2018/5/layout/IconCircleLabelList"/>
    <dgm:cxn modelId="{C8D880D6-F913-4B2C-9D23-D945C3B99BFA}" type="presParOf" srcId="{514BF29D-8DFC-4633-A45E-08E1F15B9701}" destId="{57196179-D641-40AC-9521-0FC5C03C52C9}" srcOrd="0" destOrd="0" presId="urn:microsoft.com/office/officeart/2018/5/layout/IconCircleLabelList"/>
    <dgm:cxn modelId="{157E85BA-866B-44A0-A765-1B799AE33022}" type="presParOf" srcId="{514BF29D-8DFC-4633-A45E-08E1F15B9701}" destId="{3DFC821A-3C42-4D2C-B289-9A2C97C7A390}" srcOrd="1" destOrd="0" presId="urn:microsoft.com/office/officeart/2018/5/layout/IconCircleLabelList"/>
    <dgm:cxn modelId="{848D6B85-48B2-47B7-81CC-FEF054C0FDCA}" type="presParOf" srcId="{514BF29D-8DFC-4633-A45E-08E1F15B9701}" destId="{7732893E-6DD2-4F2A-A31D-D763DACC7C10}" srcOrd="2" destOrd="0" presId="urn:microsoft.com/office/officeart/2018/5/layout/IconCircleLabelList"/>
    <dgm:cxn modelId="{AC9B732F-A68D-43CB-939F-DA4A29EEC686}" type="presParOf" srcId="{514BF29D-8DFC-4633-A45E-08E1F15B9701}" destId="{161304D9-C4CC-4525-BDD1-3E6B2C2EF0D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29DA9-19D8-4DC6-BDED-752EE601577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36BB6B-43F8-4562-BED2-FCB5BAFB0C3F}">
      <dgm:prSet/>
      <dgm:spPr/>
      <dgm:t>
        <a:bodyPr/>
        <a:lstStyle/>
        <a:p>
          <a:r>
            <a:rPr lang="pt-BR"/>
            <a:t>ALEGAÇÃO OFÍCIO - NÃO À INTERSETORIALIDADE</a:t>
          </a:r>
          <a:endParaRPr lang="en-US"/>
        </a:p>
      </dgm:t>
    </dgm:pt>
    <dgm:pt modelId="{1978157F-EF8C-4C4D-9AA9-0E5660CC9880}" type="parTrans" cxnId="{B7780DCD-E6A1-4E51-95A6-AC3A6E217630}">
      <dgm:prSet/>
      <dgm:spPr/>
      <dgm:t>
        <a:bodyPr/>
        <a:lstStyle/>
        <a:p>
          <a:endParaRPr lang="en-US"/>
        </a:p>
      </dgm:t>
    </dgm:pt>
    <dgm:pt modelId="{67F2C4E2-3AC9-4D30-B192-805DE4AF3155}" type="sibTrans" cxnId="{B7780DCD-E6A1-4E51-95A6-AC3A6E217630}">
      <dgm:prSet/>
      <dgm:spPr/>
      <dgm:t>
        <a:bodyPr/>
        <a:lstStyle/>
        <a:p>
          <a:endParaRPr lang="en-US"/>
        </a:p>
      </dgm:t>
    </dgm:pt>
    <dgm:pt modelId="{34E3B6AD-4E9D-46CA-8493-499E07C571F7}">
      <dgm:prSet/>
      <dgm:spPr/>
      <dgm:t>
        <a:bodyPr/>
        <a:lstStyle/>
        <a:p>
          <a:r>
            <a:rPr lang="pt-BR"/>
            <a:t>LEI 13019 FALA EM "APRECIARÁ AS CONTAS O CONSELHO E À INTERSETORIALIDADE"</a:t>
          </a:r>
          <a:endParaRPr lang="en-US"/>
        </a:p>
      </dgm:t>
    </dgm:pt>
    <dgm:pt modelId="{B9F92004-F0A8-4A67-88E0-A60CE00837AD}" type="parTrans" cxnId="{A8AD447B-0ECF-421D-A279-B50A0EFEC25C}">
      <dgm:prSet/>
      <dgm:spPr/>
      <dgm:t>
        <a:bodyPr/>
        <a:lstStyle/>
        <a:p>
          <a:endParaRPr lang="en-US"/>
        </a:p>
      </dgm:t>
    </dgm:pt>
    <dgm:pt modelId="{A4C6B4EA-AB52-48D2-9733-D75F81C69983}" type="sibTrans" cxnId="{A8AD447B-0ECF-421D-A279-B50A0EFEC25C}">
      <dgm:prSet/>
      <dgm:spPr/>
      <dgm:t>
        <a:bodyPr/>
        <a:lstStyle/>
        <a:p>
          <a:endParaRPr lang="en-US"/>
        </a:p>
      </dgm:t>
    </dgm:pt>
    <dgm:pt modelId="{5864F80B-7565-4BE7-AD16-40E434AA8FDD}">
      <dgm:prSet/>
      <dgm:spPr/>
      <dgm:t>
        <a:bodyPr/>
        <a:lstStyle/>
        <a:p>
          <a:r>
            <a:rPr lang="pt-BR"/>
            <a:t>ARTIGO 13- CONSELHOS SETORIAIS SERÃO CONSULTADOS</a:t>
          </a:r>
          <a:endParaRPr lang="en-US"/>
        </a:p>
      </dgm:t>
    </dgm:pt>
    <dgm:pt modelId="{B9E5C65A-CCB5-4139-8703-D97FA3CDCD6D}" type="parTrans" cxnId="{AC2CD3F6-D7FE-45B8-AB2F-45F903AD8B77}">
      <dgm:prSet/>
      <dgm:spPr/>
      <dgm:t>
        <a:bodyPr/>
        <a:lstStyle/>
        <a:p>
          <a:endParaRPr lang="en-US"/>
        </a:p>
      </dgm:t>
    </dgm:pt>
    <dgm:pt modelId="{8F033148-7999-4492-AEEB-65CDF9999296}" type="sibTrans" cxnId="{AC2CD3F6-D7FE-45B8-AB2F-45F903AD8B77}">
      <dgm:prSet/>
      <dgm:spPr/>
      <dgm:t>
        <a:bodyPr/>
        <a:lstStyle/>
        <a:p>
          <a:endParaRPr lang="en-US"/>
        </a:p>
      </dgm:t>
    </dgm:pt>
    <dgm:pt modelId="{3AA7F922-D82D-4F63-BC38-93459355B48E}">
      <dgm:prSet/>
      <dgm:spPr/>
      <dgm:t>
        <a:bodyPr/>
        <a:lstStyle/>
        <a:p>
          <a:r>
            <a:rPr lang="pt-BR"/>
            <a:t>ARTIGO 16- CONSELHO PODERÁ EMITIR PROPOSTAS: PRINCÍPIO DA ECONOMICIDADE</a:t>
          </a:r>
          <a:endParaRPr lang="en-US"/>
        </a:p>
      </dgm:t>
    </dgm:pt>
    <dgm:pt modelId="{900726F5-920D-49EB-878E-F0FBC9B6D497}" type="parTrans" cxnId="{AC41124A-1AD1-48A5-93A3-861829E99652}">
      <dgm:prSet/>
      <dgm:spPr/>
      <dgm:t>
        <a:bodyPr/>
        <a:lstStyle/>
        <a:p>
          <a:endParaRPr lang="en-US"/>
        </a:p>
      </dgm:t>
    </dgm:pt>
    <dgm:pt modelId="{20A681FD-F825-4DF5-B7AF-3A61C009D522}" type="sibTrans" cxnId="{AC41124A-1AD1-48A5-93A3-861829E99652}">
      <dgm:prSet/>
      <dgm:spPr/>
      <dgm:t>
        <a:bodyPr/>
        <a:lstStyle/>
        <a:p>
          <a:endParaRPr lang="en-US"/>
        </a:p>
      </dgm:t>
    </dgm:pt>
    <dgm:pt modelId="{7DAC0E1F-EB9F-449B-A73A-F76B69DDC38D}">
      <dgm:prSet/>
      <dgm:spPr/>
      <dgm:t>
        <a:bodyPr/>
        <a:lstStyle/>
        <a:p>
          <a:r>
            <a:rPr lang="pt-BR"/>
            <a:t>ARTIGO 18 – CHAMAMENTO PÚBLICO  - SEME DIAGNOSTICAR AS NECESSIDADES – AMPLO DIAGNÓSTICO</a:t>
          </a:r>
          <a:endParaRPr lang="en-US"/>
        </a:p>
      </dgm:t>
    </dgm:pt>
    <dgm:pt modelId="{81461EA9-B267-4259-BEB5-4905204B9E32}" type="parTrans" cxnId="{F2AEF86D-06C4-4340-AE4B-29C43F16C930}">
      <dgm:prSet/>
      <dgm:spPr/>
      <dgm:t>
        <a:bodyPr/>
        <a:lstStyle/>
        <a:p>
          <a:endParaRPr lang="en-US"/>
        </a:p>
      </dgm:t>
    </dgm:pt>
    <dgm:pt modelId="{6889D08F-02B8-4583-8A3A-ED0FB2399E94}" type="sibTrans" cxnId="{F2AEF86D-06C4-4340-AE4B-29C43F16C930}">
      <dgm:prSet/>
      <dgm:spPr/>
      <dgm:t>
        <a:bodyPr/>
        <a:lstStyle/>
        <a:p>
          <a:endParaRPr lang="en-US"/>
        </a:p>
      </dgm:t>
    </dgm:pt>
    <dgm:pt modelId="{A432E626-3690-49E1-AD31-038C69099EF9}">
      <dgm:prSet/>
      <dgm:spPr/>
      <dgm:t>
        <a:bodyPr/>
        <a:lstStyle/>
        <a:p>
          <a:r>
            <a:rPr lang="pt-BR"/>
            <a:t>ARTIGO 19 – PUBLICITAR O CHAMAMENTO – INTERESSE SOCIAL E OITIVA</a:t>
          </a:r>
          <a:endParaRPr lang="en-US"/>
        </a:p>
      </dgm:t>
    </dgm:pt>
    <dgm:pt modelId="{096D08D1-D19C-48B4-982A-B6EDAFDBD120}" type="parTrans" cxnId="{02430C18-317B-421E-8B61-10729DD525B0}">
      <dgm:prSet/>
      <dgm:spPr/>
      <dgm:t>
        <a:bodyPr/>
        <a:lstStyle/>
        <a:p>
          <a:endParaRPr lang="en-US"/>
        </a:p>
      </dgm:t>
    </dgm:pt>
    <dgm:pt modelId="{6DE3EA8A-BFAF-481E-A097-AF0259735F36}" type="sibTrans" cxnId="{02430C18-317B-421E-8B61-10729DD525B0}">
      <dgm:prSet/>
      <dgm:spPr/>
      <dgm:t>
        <a:bodyPr/>
        <a:lstStyle/>
        <a:p>
          <a:endParaRPr lang="en-US"/>
        </a:p>
      </dgm:t>
    </dgm:pt>
    <dgm:pt modelId="{9FC231E4-C1B1-44BF-88F9-67E63DD35296}" type="pres">
      <dgm:prSet presAssocID="{9F929DA9-19D8-4DC6-BDED-752EE60157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FE236E-E0FD-47A6-AFA9-3222CA81AB0A}" type="pres">
      <dgm:prSet presAssocID="{7D36BB6B-43F8-4562-BED2-FCB5BAFB0C3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0859C3-4C62-4FA1-A569-56E8A2338E32}" type="pres">
      <dgm:prSet presAssocID="{67F2C4E2-3AC9-4D30-B192-805DE4AF3155}" presName="spacer" presStyleCnt="0"/>
      <dgm:spPr/>
    </dgm:pt>
    <dgm:pt modelId="{CF2A9E7F-782E-4DAD-B85A-FB725E69DACF}" type="pres">
      <dgm:prSet presAssocID="{34E3B6AD-4E9D-46CA-8493-499E07C571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CD5135-EF97-46AD-AC84-12822137B8C1}" type="pres">
      <dgm:prSet presAssocID="{A4C6B4EA-AB52-48D2-9733-D75F81C69983}" presName="spacer" presStyleCnt="0"/>
      <dgm:spPr/>
    </dgm:pt>
    <dgm:pt modelId="{43040929-5F24-4931-AF00-3F00D09BDB3A}" type="pres">
      <dgm:prSet presAssocID="{5864F80B-7565-4BE7-AD16-40E434AA8FD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BABAC5-F2CD-4546-B452-DA36F38DA732}" type="pres">
      <dgm:prSet presAssocID="{8F033148-7999-4492-AEEB-65CDF9999296}" presName="spacer" presStyleCnt="0"/>
      <dgm:spPr/>
    </dgm:pt>
    <dgm:pt modelId="{CEAD16A8-0A88-427E-BB64-AF1066E3F1F9}" type="pres">
      <dgm:prSet presAssocID="{3AA7F922-D82D-4F63-BC38-93459355B48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4276BA-AF8C-4D92-848D-F2075B66768B}" type="pres">
      <dgm:prSet presAssocID="{20A681FD-F825-4DF5-B7AF-3A61C009D522}" presName="spacer" presStyleCnt="0"/>
      <dgm:spPr/>
    </dgm:pt>
    <dgm:pt modelId="{5A2B0FFC-EF00-4871-8A2D-A0658BDC2302}" type="pres">
      <dgm:prSet presAssocID="{7DAC0E1F-EB9F-449B-A73A-F76B69DDC38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A2C663-1B69-4FB0-93BF-5CA1D64290BC}" type="pres">
      <dgm:prSet presAssocID="{6889D08F-02B8-4583-8A3A-ED0FB2399E94}" presName="spacer" presStyleCnt="0"/>
      <dgm:spPr/>
    </dgm:pt>
    <dgm:pt modelId="{90496B98-F6B0-400B-9269-B1718237CA0F}" type="pres">
      <dgm:prSet presAssocID="{A432E626-3690-49E1-AD31-038C69099E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5AA3B9-1F4D-4CA7-8BF2-C2B7C8DC4459}" type="presOf" srcId="{A432E626-3690-49E1-AD31-038C69099EF9}" destId="{90496B98-F6B0-400B-9269-B1718237CA0F}" srcOrd="0" destOrd="0" presId="urn:microsoft.com/office/officeart/2005/8/layout/vList2"/>
    <dgm:cxn modelId="{F2AEF86D-06C4-4340-AE4B-29C43F16C930}" srcId="{9F929DA9-19D8-4DC6-BDED-752EE6015778}" destId="{7DAC0E1F-EB9F-449B-A73A-F76B69DDC38D}" srcOrd="4" destOrd="0" parTransId="{81461EA9-B267-4259-BEB5-4905204B9E32}" sibTransId="{6889D08F-02B8-4583-8A3A-ED0FB2399E94}"/>
    <dgm:cxn modelId="{FA226C10-BEB7-4E14-B7FB-DD55B0674058}" type="presOf" srcId="{34E3B6AD-4E9D-46CA-8493-499E07C571F7}" destId="{CF2A9E7F-782E-4DAD-B85A-FB725E69DACF}" srcOrd="0" destOrd="0" presId="urn:microsoft.com/office/officeart/2005/8/layout/vList2"/>
    <dgm:cxn modelId="{AC2CD3F6-D7FE-45B8-AB2F-45F903AD8B77}" srcId="{9F929DA9-19D8-4DC6-BDED-752EE6015778}" destId="{5864F80B-7565-4BE7-AD16-40E434AA8FDD}" srcOrd="2" destOrd="0" parTransId="{B9E5C65A-CCB5-4139-8703-D97FA3CDCD6D}" sibTransId="{8F033148-7999-4492-AEEB-65CDF9999296}"/>
    <dgm:cxn modelId="{02430C18-317B-421E-8B61-10729DD525B0}" srcId="{9F929DA9-19D8-4DC6-BDED-752EE6015778}" destId="{A432E626-3690-49E1-AD31-038C69099EF9}" srcOrd="5" destOrd="0" parTransId="{096D08D1-D19C-48B4-982A-B6EDAFDBD120}" sibTransId="{6DE3EA8A-BFAF-481E-A097-AF0259735F36}"/>
    <dgm:cxn modelId="{EB71A63E-7D0D-431B-95C7-4FDDF7E6476C}" type="presOf" srcId="{7D36BB6B-43F8-4562-BED2-FCB5BAFB0C3F}" destId="{94FE236E-E0FD-47A6-AFA9-3222CA81AB0A}" srcOrd="0" destOrd="0" presId="urn:microsoft.com/office/officeart/2005/8/layout/vList2"/>
    <dgm:cxn modelId="{A8AD447B-0ECF-421D-A279-B50A0EFEC25C}" srcId="{9F929DA9-19D8-4DC6-BDED-752EE6015778}" destId="{34E3B6AD-4E9D-46CA-8493-499E07C571F7}" srcOrd="1" destOrd="0" parTransId="{B9F92004-F0A8-4A67-88E0-A60CE00837AD}" sibTransId="{A4C6B4EA-AB52-48D2-9733-D75F81C69983}"/>
    <dgm:cxn modelId="{456DB213-8B19-4C1C-AA70-DFF72E29DE78}" type="presOf" srcId="{5864F80B-7565-4BE7-AD16-40E434AA8FDD}" destId="{43040929-5F24-4931-AF00-3F00D09BDB3A}" srcOrd="0" destOrd="0" presId="urn:microsoft.com/office/officeart/2005/8/layout/vList2"/>
    <dgm:cxn modelId="{4E7090CD-8717-4139-96FA-CEEB4A7DB16A}" type="presOf" srcId="{7DAC0E1F-EB9F-449B-A73A-F76B69DDC38D}" destId="{5A2B0FFC-EF00-4871-8A2D-A0658BDC2302}" srcOrd="0" destOrd="0" presId="urn:microsoft.com/office/officeart/2005/8/layout/vList2"/>
    <dgm:cxn modelId="{B3C73B5C-8FA3-4420-A43D-982677D3982E}" type="presOf" srcId="{3AA7F922-D82D-4F63-BC38-93459355B48E}" destId="{CEAD16A8-0A88-427E-BB64-AF1066E3F1F9}" srcOrd="0" destOrd="0" presId="urn:microsoft.com/office/officeart/2005/8/layout/vList2"/>
    <dgm:cxn modelId="{11A4E2E5-4B47-403B-A8D4-DE38F439EE08}" type="presOf" srcId="{9F929DA9-19D8-4DC6-BDED-752EE6015778}" destId="{9FC231E4-C1B1-44BF-88F9-67E63DD35296}" srcOrd="0" destOrd="0" presId="urn:microsoft.com/office/officeart/2005/8/layout/vList2"/>
    <dgm:cxn modelId="{AC41124A-1AD1-48A5-93A3-861829E99652}" srcId="{9F929DA9-19D8-4DC6-BDED-752EE6015778}" destId="{3AA7F922-D82D-4F63-BC38-93459355B48E}" srcOrd="3" destOrd="0" parTransId="{900726F5-920D-49EB-878E-F0FBC9B6D497}" sibTransId="{20A681FD-F825-4DF5-B7AF-3A61C009D522}"/>
    <dgm:cxn modelId="{B7780DCD-E6A1-4E51-95A6-AC3A6E217630}" srcId="{9F929DA9-19D8-4DC6-BDED-752EE6015778}" destId="{7D36BB6B-43F8-4562-BED2-FCB5BAFB0C3F}" srcOrd="0" destOrd="0" parTransId="{1978157F-EF8C-4C4D-9AA9-0E5660CC9880}" sibTransId="{67F2C4E2-3AC9-4D30-B192-805DE4AF3155}"/>
    <dgm:cxn modelId="{1C1511D7-4F7F-4BAD-963D-EED41EE44CC0}" type="presParOf" srcId="{9FC231E4-C1B1-44BF-88F9-67E63DD35296}" destId="{94FE236E-E0FD-47A6-AFA9-3222CA81AB0A}" srcOrd="0" destOrd="0" presId="urn:microsoft.com/office/officeart/2005/8/layout/vList2"/>
    <dgm:cxn modelId="{65428FDD-147D-4F72-8BE2-8264E208D430}" type="presParOf" srcId="{9FC231E4-C1B1-44BF-88F9-67E63DD35296}" destId="{EF0859C3-4C62-4FA1-A569-56E8A2338E32}" srcOrd="1" destOrd="0" presId="urn:microsoft.com/office/officeart/2005/8/layout/vList2"/>
    <dgm:cxn modelId="{E930D455-E6E1-43E6-AC77-8320EF729D59}" type="presParOf" srcId="{9FC231E4-C1B1-44BF-88F9-67E63DD35296}" destId="{CF2A9E7F-782E-4DAD-B85A-FB725E69DACF}" srcOrd="2" destOrd="0" presId="urn:microsoft.com/office/officeart/2005/8/layout/vList2"/>
    <dgm:cxn modelId="{74B2FF45-E1F9-4B6D-BE8D-6C6095456D42}" type="presParOf" srcId="{9FC231E4-C1B1-44BF-88F9-67E63DD35296}" destId="{75CD5135-EF97-46AD-AC84-12822137B8C1}" srcOrd="3" destOrd="0" presId="urn:microsoft.com/office/officeart/2005/8/layout/vList2"/>
    <dgm:cxn modelId="{30227201-D023-49FD-8EAB-45C088A3634B}" type="presParOf" srcId="{9FC231E4-C1B1-44BF-88F9-67E63DD35296}" destId="{43040929-5F24-4931-AF00-3F00D09BDB3A}" srcOrd="4" destOrd="0" presId="urn:microsoft.com/office/officeart/2005/8/layout/vList2"/>
    <dgm:cxn modelId="{1CB1BACF-A023-4947-80CC-0BC497D89736}" type="presParOf" srcId="{9FC231E4-C1B1-44BF-88F9-67E63DD35296}" destId="{72BABAC5-F2CD-4546-B452-DA36F38DA732}" srcOrd="5" destOrd="0" presId="urn:microsoft.com/office/officeart/2005/8/layout/vList2"/>
    <dgm:cxn modelId="{FA0D313B-FA04-4BFF-8577-2146A99D4E71}" type="presParOf" srcId="{9FC231E4-C1B1-44BF-88F9-67E63DD35296}" destId="{CEAD16A8-0A88-427E-BB64-AF1066E3F1F9}" srcOrd="6" destOrd="0" presId="urn:microsoft.com/office/officeart/2005/8/layout/vList2"/>
    <dgm:cxn modelId="{8393C54E-C301-4EB1-87E9-443C4683B54C}" type="presParOf" srcId="{9FC231E4-C1B1-44BF-88F9-67E63DD35296}" destId="{A34276BA-AF8C-4D92-848D-F2075B66768B}" srcOrd="7" destOrd="0" presId="urn:microsoft.com/office/officeart/2005/8/layout/vList2"/>
    <dgm:cxn modelId="{6F51EE6A-D4BF-46BD-BF5C-16F679A4AA3B}" type="presParOf" srcId="{9FC231E4-C1B1-44BF-88F9-67E63DD35296}" destId="{5A2B0FFC-EF00-4871-8A2D-A0658BDC2302}" srcOrd="8" destOrd="0" presId="urn:microsoft.com/office/officeart/2005/8/layout/vList2"/>
    <dgm:cxn modelId="{96049D8D-8A21-4D2C-A494-9ABCDACCA04B}" type="presParOf" srcId="{9FC231E4-C1B1-44BF-88F9-67E63DD35296}" destId="{6FA2C663-1B69-4FB0-93BF-5CA1D64290BC}" srcOrd="9" destOrd="0" presId="urn:microsoft.com/office/officeart/2005/8/layout/vList2"/>
    <dgm:cxn modelId="{C95C22B3-76B8-4CFA-89CB-BF1955EA5480}" type="presParOf" srcId="{9FC231E4-C1B1-44BF-88F9-67E63DD35296}" destId="{90496B98-F6B0-400B-9269-B1718237CA0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075C59-5D8D-44DC-89A4-312387DF02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73E6186-05CD-493E-A17C-334E66ED3F42}">
      <dgm:prSet/>
      <dgm:spPr/>
      <dgm:t>
        <a:bodyPr/>
        <a:lstStyle/>
        <a:p>
          <a:r>
            <a:rPr lang="pt-BR"/>
            <a:t>DOCUMENTOS DE TERMOS EM CIMA DA HORA, COM AUSÊNCIA DE ESTUDOS.</a:t>
          </a:r>
          <a:endParaRPr lang="en-US"/>
        </a:p>
      </dgm:t>
    </dgm:pt>
    <dgm:pt modelId="{881E4AC7-8010-411E-BEDA-C864AD7CF053}" type="parTrans" cxnId="{3E84FBA3-FCDF-4845-AEEB-8676C73F45DD}">
      <dgm:prSet/>
      <dgm:spPr/>
      <dgm:t>
        <a:bodyPr/>
        <a:lstStyle/>
        <a:p>
          <a:endParaRPr lang="en-US"/>
        </a:p>
      </dgm:t>
    </dgm:pt>
    <dgm:pt modelId="{8F1DBFCC-ECF8-4B61-AA0C-EFED7A0E5DEB}" type="sibTrans" cxnId="{3E84FBA3-FCDF-4845-AEEB-8676C73F45DD}">
      <dgm:prSet/>
      <dgm:spPr/>
      <dgm:t>
        <a:bodyPr/>
        <a:lstStyle/>
        <a:p>
          <a:endParaRPr lang="en-US"/>
        </a:p>
      </dgm:t>
    </dgm:pt>
    <dgm:pt modelId="{D3FD0D8A-077E-4712-9756-640EFEAC7D99}">
      <dgm:prSet/>
      <dgm:spPr/>
      <dgm:t>
        <a:bodyPr/>
        <a:lstStyle/>
        <a:p>
          <a:r>
            <a:rPr lang="pt-BR"/>
            <a:t>SÚMULA VINCULANTE 13 ( PRINCÍPIO DA MORALIDADE).</a:t>
          </a:r>
          <a:endParaRPr lang="en-US"/>
        </a:p>
      </dgm:t>
    </dgm:pt>
    <dgm:pt modelId="{B06C1D9C-B9B4-48C2-8688-7237CA054219}" type="parTrans" cxnId="{F33817E3-73E6-4C5B-8E17-461BAE9BF975}">
      <dgm:prSet/>
      <dgm:spPr/>
      <dgm:t>
        <a:bodyPr/>
        <a:lstStyle/>
        <a:p>
          <a:endParaRPr lang="en-US"/>
        </a:p>
      </dgm:t>
    </dgm:pt>
    <dgm:pt modelId="{43210C9A-171D-4521-85A5-12BF3DA4EB83}" type="sibTrans" cxnId="{F33817E3-73E6-4C5B-8E17-461BAE9BF975}">
      <dgm:prSet/>
      <dgm:spPr/>
      <dgm:t>
        <a:bodyPr/>
        <a:lstStyle/>
        <a:p>
          <a:endParaRPr lang="en-US"/>
        </a:p>
      </dgm:t>
    </dgm:pt>
    <dgm:pt modelId="{C4177D9A-D849-4B0F-BD40-C37FEB5BD0F5}" type="pres">
      <dgm:prSet presAssocID="{AA075C59-5D8D-44DC-89A4-312387DF02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8EDFA6-DE34-4335-8B39-DAD472CE6942}" type="pres">
      <dgm:prSet presAssocID="{873E6186-05CD-493E-A17C-334E66ED3F4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3C313-3830-4A00-8028-DE96708BFBC3}" type="pres">
      <dgm:prSet presAssocID="{8F1DBFCC-ECF8-4B61-AA0C-EFED7A0E5DEB}" presName="spacer" presStyleCnt="0"/>
      <dgm:spPr/>
    </dgm:pt>
    <dgm:pt modelId="{6639C1DF-A3FA-466E-9A0C-C240492824A8}" type="pres">
      <dgm:prSet presAssocID="{D3FD0D8A-077E-4712-9756-640EFEAC7D9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350ADA2-C5F0-4343-9FE0-26D90514DF22}" type="presOf" srcId="{AA075C59-5D8D-44DC-89A4-312387DF024E}" destId="{C4177D9A-D849-4B0F-BD40-C37FEB5BD0F5}" srcOrd="0" destOrd="0" presId="urn:microsoft.com/office/officeart/2005/8/layout/vList2"/>
    <dgm:cxn modelId="{A6E427CA-246F-410C-B394-826C6B95FEF9}" type="presOf" srcId="{873E6186-05CD-493E-A17C-334E66ED3F42}" destId="{928EDFA6-DE34-4335-8B39-DAD472CE6942}" srcOrd="0" destOrd="0" presId="urn:microsoft.com/office/officeart/2005/8/layout/vList2"/>
    <dgm:cxn modelId="{3E84FBA3-FCDF-4845-AEEB-8676C73F45DD}" srcId="{AA075C59-5D8D-44DC-89A4-312387DF024E}" destId="{873E6186-05CD-493E-A17C-334E66ED3F42}" srcOrd="0" destOrd="0" parTransId="{881E4AC7-8010-411E-BEDA-C864AD7CF053}" sibTransId="{8F1DBFCC-ECF8-4B61-AA0C-EFED7A0E5DEB}"/>
    <dgm:cxn modelId="{F33817E3-73E6-4C5B-8E17-461BAE9BF975}" srcId="{AA075C59-5D8D-44DC-89A4-312387DF024E}" destId="{D3FD0D8A-077E-4712-9756-640EFEAC7D99}" srcOrd="1" destOrd="0" parTransId="{B06C1D9C-B9B4-48C2-8688-7237CA054219}" sibTransId="{43210C9A-171D-4521-85A5-12BF3DA4EB83}"/>
    <dgm:cxn modelId="{7311B767-37E4-4337-9265-B37EA8A75164}" type="presOf" srcId="{D3FD0D8A-077E-4712-9756-640EFEAC7D99}" destId="{6639C1DF-A3FA-466E-9A0C-C240492824A8}" srcOrd="0" destOrd="0" presId="urn:microsoft.com/office/officeart/2005/8/layout/vList2"/>
    <dgm:cxn modelId="{8BBE8030-7E6A-4414-B55F-11F2F66C5F1F}" type="presParOf" srcId="{C4177D9A-D849-4B0F-BD40-C37FEB5BD0F5}" destId="{928EDFA6-DE34-4335-8B39-DAD472CE6942}" srcOrd="0" destOrd="0" presId="urn:microsoft.com/office/officeart/2005/8/layout/vList2"/>
    <dgm:cxn modelId="{C17BC764-D89C-4188-BFFA-1F0D358B7AF0}" type="presParOf" srcId="{C4177D9A-D849-4B0F-BD40-C37FEB5BD0F5}" destId="{2913C313-3830-4A00-8028-DE96708BFBC3}" srcOrd="1" destOrd="0" presId="urn:microsoft.com/office/officeart/2005/8/layout/vList2"/>
    <dgm:cxn modelId="{55B22A87-F189-4974-B7D0-B4035F3B9CDA}" type="presParOf" srcId="{C4177D9A-D849-4B0F-BD40-C37FEB5BD0F5}" destId="{6639C1DF-A3FA-466E-9A0C-C240492824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065521-E750-4BC0-96E0-A9C40087A2F2}" type="doc">
      <dgm:prSet loTypeId="urn:microsoft.com/office/officeart/2005/8/layout/arrow5" loCatId="relationship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E17619-5589-4A26-BAFA-AFFFCD27A513}">
      <dgm:prSet/>
      <dgm:spPr/>
      <dgm:t>
        <a:bodyPr/>
        <a:lstStyle/>
        <a:p>
          <a:r>
            <a:rPr lang="pt-BR"/>
            <a:t>Até 21/12 - estudos das PEI dos alunos ( Plano Ensino Individual)</a:t>
          </a:r>
          <a:endParaRPr lang="en-US"/>
        </a:p>
      </dgm:t>
    </dgm:pt>
    <dgm:pt modelId="{007BD467-AFD3-4110-8931-6181874DA33D}" type="parTrans" cxnId="{ADE9BE82-6DF0-4A11-9531-A1A0DF3EEEEA}">
      <dgm:prSet/>
      <dgm:spPr/>
      <dgm:t>
        <a:bodyPr/>
        <a:lstStyle/>
        <a:p>
          <a:endParaRPr lang="en-US"/>
        </a:p>
      </dgm:t>
    </dgm:pt>
    <dgm:pt modelId="{B9226CDA-00CB-4818-BFCB-B54B6FD7DA36}" type="sibTrans" cxnId="{ADE9BE82-6DF0-4A11-9531-A1A0DF3EEEEA}">
      <dgm:prSet/>
      <dgm:spPr/>
      <dgm:t>
        <a:bodyPr/>
        <a:lstStyle/>
        <a:p>
          <a:endParaRPr lang="en-US"/>
        </a:p>
      </dgm:t>
    </dgm:pt>
    <dgm:pt modelId="{18A337A5-7C47-471E-B1FB-DDAF3599531D}">
      <dgm:prSet/>
      <dgm:spPr/>
      <dgm:t>
        <a:bodyPr/>
        <a:lstStyle/>
        <a:p>
          <a:r>
            <a:rPr lang="pt-BR"/>
            <a:t>Oitiva com gestores do CONVÊNIO</a:t>
          </a:r>
          <a:endParaRPr lang="en-US"/>
        </a:p>
      </dgm:t>
    </dgm:pt>
    <dgm:pt modelId="{2AAD656E-5198-41B3-AABB-09282CCC79F0}" type="parTrans" cxnId="{6484C2C6-17CC-4BD3-BA15-6A3EA7564AC3}">
      <dgm:prSet/>
      <dgm:spPr/>
      <dgm:t>
        <a:bodyPr/>
        <a:lstStyle/>
        <a:p>
          <a:endParaRPr lang="en-US"/>
        </a:p>
      </dgm:t>
    </dgm:pt>
    <dgm:pt modelId="{D22BC628-F69F-4A23-9E6D-BEE2EEBD7C95}" type="sibTrans" cxnId="{6484C2C6-17CC-4BD3-BA15-6A3EA7564AC3}">
      <dgm:prSet/>
      <dgm:spPr/>
      <dgm:t>
        <a:bodyPr/>
        <a:lstStyle/>
        <a:p>
          <a:endParaRPr lang="en-US"/>
        </a:p>
      </dgm:t>
    </dgm:pt>
    <dgm:pt modelId="{1E93388F-C248-42E3-B0DA-5B2DC5EE35C7}">
      <dgm:prSet/>
      <dgm:spPr/>
      <dgm:t>
        <a:bodyPr/>
        <a:lstStyle/>
        <a:p>
          <a:r>
            <a:rPr lang="pt-BR"/>
            <a:t>Prestação de contas </a:t>
          </a:r>
          <a:endParaRPr lang="en-US"/>
        </a:p>
      </dgm:t>
    </dgm:pt>
    <dgm:pt modelId="{9FFFE0EC-1E81-4E0D-B10B-5AFD5176C6EC}" type="parTrans" cxnId="{8D66A405-C043-4DE5-B2E4-3083261E8920}">
      <dgm:prSet/>
      <dgm:spPr/>
      <dgm:t>
        <a:bodyPr/>
        <a:lstStyle/>
        <a:p>
          <a:endParaRPr lang="en-US"/>
        </a:p>
      </dgm:t>
    </dgm:pt>
    <dgm:pt modelId="{0245C233-6DF5-4C0C-8F14-FDBB94B42617}" type="sibTrans" cxnId="{8D66A405-C043-4DE5-B2E4-3083261E8920}">
      <dgm:prSet/>
      <dgm:spPr/>
      <dgm:t>
        <a:bodyPr/>
        <a:lstStyle/>
        <a:p>
          <a:endParaRPr lang="en-US"/>
        </a:p>
      </dgm:t>
    </dgm:pt>
    <dgm:pt modelId="{FE9238F7-392A-41AC-BF25-EBA7BBEBDDAF}">
      <dgm:prSet/>
      <dgm:spPr/>
      <dgm:t>
        <a:bodyPr/>
        <a:lstStyle/>
        <a:p>
          <a:r>
            <a:rPr lang="pt-BR"/>
            <a:t>GEDUC, SEDUC, MINISTÉRIO PÚBLICO.</a:t>
          </a:r>
          <a:endParaRPr lang="en-US"/>
        </a:p>
      </dgm:t>
    </dgm:pt>
    <dgm:pt modelId="{2C54A2CB-C689-464F-B1FA-0AA0A1EB6C9E}" type="parTrans" cxnId="{4084BF0E-18E2-4BAB-9288-61F52DCC4332}">
      <dgm:prSet/>
      <dgm:spPr/>
      <dgm:t>
        <a:bodyPr/>
        <a:lstStyle/>
        <a:p>
          <a:endParaRPr lang="en-US"/>
        </a:p>
      </dgm:t>
    </dgm:pt>
    <dgm:pt modelId="{026F0BE1-C33A-4834-9792-1C4970B448FB}" type="sibTrans" cxnId="{4084BF0E-18E2-4BAB-9288-61F52DCC4332}">
      <dgm:prSet/>
      <dgm:spPr/>
      <dgm:t>
        <a:bodyPr/>
        <a:lstStyle/>
        <a:p>
          <a:endParaRPr lang="en-US"/>
        </a:p>
      </dgm:t>
    </dgm:pt>
    <dgm:pt modelId="{D3E97212-4DDD-4657-A7E9-99DDB9D9FBA7}" type="pres">
      <dgm:prSet presAssocID="{C1065521-E750-4BC0-96E0-A9C40087A2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A163933-BC99-454F-AA9B-5EE71773EC59}" type="pres">
      <dgm:prSet presAssocID="{45E17619-5589-4A26-BAFA-AFFFCD27A513}" presName="arrow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5D4424-9F0B-4C49-8764-AEB638F76483}" type="pres">
      <dgm:prSet presAssocID="{18A337A5-7C47-471E-B1FB-DDAF3599531D}" presName="arrow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67A55C-FA24-4B53-ADB0-69F965F5FAE2}" type="pres">
      <dgm:prSet presAssocID="{1E93388F-C248-42E3-B0DA-5B2DC5EE35C7}" presName="arrow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C51961-542C-415D-A0A9-CACBF8FD51D1}" type="pres">
      <dgm:prSet presAssocID="{FE9238F7-392A-41AC-BF25-EBA7BBEBDDAF}" presName="arrow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66A405-C043-4DE5-B2E4-3083261E8920}" srcId="{C1065521-E750-4BC0-96E0-A9C40087A2F2}" destId="{1E93388F-C248-42E3-B0DA-5B2DC5EE35C7}" srcOrd="2" destOrd="0" parTransId="{9FFFE0EC-1E81-4E0D-B10B-5AFD5176C6EC}" sibTransId="{0245C233-6DF5-4C0C-8F14-FDBB94B42617}"/>
    <dgm:cxn modelId="{6484C2C6-17CC-4BD3-BA15-6A3EA7564AC3}" srcId="{C1065521-E750-4BC0-96E0-A9C40087A2F2}" destId="{18A337A5-7C47-471E-B1FB-DDAF3599531D}" srcOrd="1" destOrd="0" parTransId="{2AAD656E-5198-41B3-AABB-09282CCC79F0}" sibTransId="{D22BC628-F69F-4A23-9E6D-BEE2EEBD7C95}"/>
    <dgm:cxn modelId="{9E41884F-230A-4F43-9E96-3FBE294AAF59}" type="presOf" srcId="{FE9238F7-392A-41AC-BF25-EBA7BBEBDDAF}" destId="{E5C51961-542C-415D-A0A9-CACBF8FD51D1}" srcOrd="0" destOrd="0" presId="urn:microsoft.com/office/officeart/2005/8/layout/arrow5"/>
    <dgm:cxn modelId="{D184B100-8726-48F1-8656-E29F3BD6CA73}" type="presOf" srcId="{45E17619-5589-4A26-BAFA-AFFFCD27A513}" destId="{9A163933-BC99-454F-AA9B-5EE71773EC59}" srcOrd="0" destOrd="0" presId="urn:microsoft.com/office/officeart/2005/8/layout/arrow5"/>
    <dgm:cxn modelId="{4084BF0E-18E2-4BAB-9288-61F52DCC4332}" srcId="{C1065521-E750-4BC0-96E0-A9C40087A2F2}" destId="{FE9238F7-392A-41AC-BF25-EBA7BBEBDDAF}" srcOrd="3" destOrd="0" parTransId="{2C54A2CB-C689-464F-B1FA-0AA0A1EB6C9E}" sibTransId="{026F0BE1-C33A-4834-9792-1C4970B448FB}"/>
    <dgm:cxn modelId="{A594F771-A903-4D05-9890-3CC43AC4B0AA}" type="presOf" srcId="{1E93388F-C248-42E3-B0DA-5B2DC5EE35C7}" destId="{C367A55C-FA24-4B53-ADB0-69F965F5FAE2}" srcOrd="0" destOrd="0" presId="urn:microsoft.com/office/officeart/2005/8/layout/arrow5"/>
    <dgm:cxn modelId="{8E1BD956-FD56-4BEA-BA5F-CBCAD6749F1E}" type="presOf" srcId="{18A337A5-7C47-471E-B1FB-DDAF3599531D}" destId="{825D4424-9F0B-4C49-8764-AEB638F76483}" srcOrd="0" destOrd="0" presId="urn:microsoft.com/office/officeart/2005/8/layout/arrow5"/>
    <dgm:cxn modelId="{0A3B55E1-8A2A-44FC-B39E-62122D02D84B}" type="presOf" srcId="{C1065521-E750-4BC0-96E0-A9C40087A2F2}" destId="{D3E97212-4DDD-4657-A7E9-99DDB9D9FBA7}" srcOrd="0" destOrd="0" presId="urn:microsoft.com/office/officeart/2005/8/layout/arrow5"/>
    <dgm:cxn modelId="{ADE9BE82-6DF0-4A11-9531-A1A0DF3EEEEA}" srcId="{C1065521-E750-4BC0-96E0-A9C40087A2F2}" destId="{45E17619-5589-4A26-BAFA-AFFFCD27A513}" srcOrd="0" destOrd="0" parTransId="{007BD467-AFD3-4110-8931-6181874DA33D}" sibTransId="{B9226CDA-00CB-4818-BFCB-B54B6FD7DA36}"/>
    <dgm:cxn modelId="{F02598B3-6A9A-40D7-99C6-9DAD1A740B31}" type="presParOf" srcId="{D3E97212-4DDD-4657-A7E9-99DDB9D9FBA7}" destId="{9A163933-BC99-454F-AA9B-5EE71773EC59}" srcOrd="0" destOrd="0" presId="urn:microsoft.com/office/officeart/2005/8/layout/arrow5"/>
    <dgm:cxn modelId="{4F478A7B-1E38-47CE-8935-ECE638782302}" type="presParOf" srcId="{D3E97212-4DDD-4657-A7E9-99DDB9D9FBA7}" destId="{825D4424-9F0B-4C49-8764-AEB638F76483}" srcOrd="1" destOrd="0" presId="urn:microsoft.com/office/officeart/2005/8/layout/arrow5"/>
    <dgm:cxn modelId="{06EDFBAC-CBB0-45A2-AB4B-63712F5F48F7}" type="presParOf" srcId="{D3E97212-4DDD-4657-A7E9-99DDB9D9FBA7}" destId="{C367A55C-FA24-4B53-ADB0-69F965F5FAE2}" srcOrd="2" destOrd="0" presId="urn:microsoft.com/office/officeart/2005/8/layout/arrow5"/>
    <dgm:cxn modelId="{31E18554-810A-4F85-94CE-31B1BEF15F1B}" type="presParOf" srcId="{D3E97212-4DDD-4657-A7E9-99DDB9D9FBA7}" destId="{E5C51961-542C-415D-A0A9-CACBF8FD51D1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2596A-0E1E-4524-83AF-2DA074E044D6}">
      <dsp:nvSpPr>
        <dsp:cNvPr id="0" name=""/>
        <dsp:cNvSpPr/>
      </dsp:nvSpPr>
      <dsp:spPr>
        <a:xfrm>
          <a:off x="0" y="68183"/>
          <a:ext cx="6263640" cy="1272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ESTUDO DO REGIMENTO INTERNO CME</a:t>
          </a:r>
          <a:endParaRPr lang="en-US" sz="3200" kern="1200"/>
        </a:p>
      </dsp:txBody>
      <dsp:txXfrm>
        <a:off x="62141" y="130324"/>
        <a:ext cx="6139358" cy="1148678"/>
      </dsp:txXfrm>
    </dsp:sp>
    <dsp:sp modelId="{A1D48B6D-70FE-44CD-86FC-608FCF36A357}">
      <dsp:nvSpPr>
        <dsp:cNvPr id="0" name=""/>
        <dsp:cNvSpPr/>
      </dsp:nvSpPr>
      <dsp:spPr>
        <a:xfrm>
          <a:off x="0" y="1433303"/>
          <a:ext cx="6263640" cy="127296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LEI 13019/14</a:t>
          </a:r>
          <a:endParaRPr lang="en-US" sz="3200" kern="1200"/>
        </a:p>
      </dsp:txBody>
      <dsp:txXfrm>
        <a:off x="62141" y="1495444"/>
        <a:ext cx="6139358" cy="1148678"/>
      </dsp:txXfrm>
    </dsp:sp>
    <dsp:sp modelId="{0ADB0C07-5B99-4678-879B-957DC8ACBFB4}">
      <dsp:nvSpPr>
        <dsp:cNvPr id="0" name=""/>
        <dsp:cNvSpPr/>
      </dsp:nvSpPr>
      <dsp:spPr>
        <a:xfrm>
          <a:off x="0" y="2798423"/>
          <a:ext cx="6263640" cy="127296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RESSALVAS PARA 2022</a:t>
          </a:r>
          <a:endParaRPr lang="en-US" sz="3200" kern="1200"/>
        </a:p>
      </dsp:txBody>
      <dsp:txXfrm>
        <a:off x="62141" y="2860564"/>
        <a:ext cx="6139358" cy="1148678"/>
      </dsp:txXfrm>
    </dsp:sp>
    <dsp:sp modelId="{0F0B8AB7-C2D8-4A91-91B2-448E5B2EBCBA}">
      <dsp:nvSpPr>
        <dsp:cNvPr id="0" name=""/>
        <dsp:cNvSpPr/>
      </dsp:nvSpPr>
      <dsp:spPr>
        <a:xfrm>
          <a:off x="0" y="4163544"/>
          <a:ext cx="6263640" cy="1272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/>
            <a:t>PRESTAÇÃO DE CONTAS</a:t>
          </a:r>
          <a:endParaRPr lang="en-US" sz="3200" kern="1200"/>
        </a:p>
      </dsp:txBody>
      <dsp:txXfrm>
        <a:off x="62141" y="4225685"/>
        <a:ext cx="6139358" cy="1148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57F2-D0D4-4915-A2E9-96E3075245BC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DECC7-2F6D-4346-98D8-36F977E65874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91CE8-FED9-4585-A988-C0C2B8765291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2900" kern="1200"/>
            <a:t>Gestores</a:t>
          </a:r>
          <a:endParaRPr lang="en-US" sz="2900" kern="1200"/>
        </a:p>
      </dsp:txBody>
      <dsp:txXfrm>
        <a:off x="1342800" y="3255669"/>
        <a:ext cx="3600000" cy="720000"/>
      </dsp:txXfrm>
    </dsp:sp>
    <dsp:sp modelId="{57196179-D641-40AC-9521-0FC5C03C52C9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821A-3C42-4D2C-B289-9A2C97C7A390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1304D9-C4CC-4525-BDD1-3E6B2C2EF0DE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pt-BR" sz="2900" kern="1200"/>
            <a:t>ATAS- ESTUDO - SÓCIOS</a:t>
          </a:r>
          <a:endParaRPr lang="en-US" sz="2900" kern="1200"/>
        </a:p>
      </dsp:txBody>
      <dsp:txXfrm>
        <a:off x="5572800" y="3255669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FE236E-E0FD-47A6-AFA9-3222CA81AB0A}">
      <dsp:nvSpPr>
        <dsp:cNvPr id="0" name=""/>
        <dsp:cNvSpPr/>
      </dsp:nvSpPr>
      <dsp:spPr>
        <a:xfrm>
          <a:off x="0" y="224834"/>
          <a:ext cx="6263640" cy="794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ALEGAÇÃO OFÍCIO - NÃO À INTERSETORIALIDADE</a:t>
          </a:r>
          <a:endParaRPr lang="en-US" sz="2000" kern="1200"/>
        </a:p>
      </dsp:txBody>
      <dsp:txXfrm>
        <a:off x="38784" y="263618"/>
        <a:ext cx="6186072" cy="716935"/>
      </dsp:txXfrm>
    </dsp:sp>
    <dsp:sp modelId="{CF2A9E7F-782E-4DAD-B85A-FB725E69DACF}">
      <dsp:nvSpPr>
        <dsp:cNvPr id="0" name=""/>
        <dsp:cNvSpPr/>
      </dsp:nvSpPr>
      <dsp:spPr>
        <a:xfrm>
          <a:off x="0" y="1076937"/>
          <a:ext cx="6263640" cy="794503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LEI 13019 FALA EM "APRECIARÁ AS CONTAS O CONSELHO E À INTERSETORIALIDADE"</a:t>
          </a:r>
          <a:endParaRPr lang="en-US" sz="2000" kern="1200"/>
        </a:p>
      </dsp:txBody>
      <dsp:txXfrm>
        <a:off x="38784" y="1115721"/>
        <a:ext cx="6186072" cy="716935"/>
      </dsp:txXfrm>
    </dsp:sp>
    <dsp:sp modelId="{43040929-5F24-4931-AF00-3F00D09BDB3A}">
      <dsp:nvSpPr>
        <dsp:cNvPr id="0" name=""/>
        <dsp:cNvSpPr/>
      </dsp:nvSpPr>
      <dsp:spPr>
        <a:xfrm>
          <a:off x="0" y="1929040"/>
          <a:ext cx="6263640" cy="794503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ARTIGO 13- CONSELHOS SETORIAIS SERÃO CONSULTADOS</a:t>
          </a:r>
          <a:endParaRPr lang="en-US" sz="2000" kern="1200"/>
        </a:p>
      </dsp:txBody>
      <dsp:txXfrm>
        <a:off x="38784" y="1967824"/>
        <a:ext cx="6186072" cy="716935"/>
      </dsp:txXfrm>
    </dsp:sp>
    <dsp:sp modelId="{CEAD16A8-0A88-427E-BB64-AF1066E3F1F9}">
      <dsp:nvSpPr>
        <dsp:cNvPr id="0" name=""/>
        <dsp:cNvSpPr/>
      </dsp:nvSpPr>
      <dsp:spPr>
        <a:xfrm>
          <a:off x="0" y="2781144"/>
          <a:ext cx="6263640" cy="794503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ARTIGO 16- CONSELHO PODERÁ EMITIR PROPOSTAS: PRINCÍPIO DA ECONOMICIDADE</a:t>
          </a:r>
          <a:endParaRPr lang="en-US" sz="2000" kern="1200"/>
        </a:p>
      </dsp:txBody>
      <dsp:txXfrm>
        <a:off x="38784" y="2819928"/>
        <a:ext cx="6186072" cy="716935"/>
      </dsp:txXfrm>
    </dsp:sp>
    <dsp:sp modelId="{5A2B0FFC-EF00-4871-8A2D-A0658BDC2302}">
      <dsp:nvSpPr>
        <dsp:cNvPr id="0" name=""/>
        <dsp:cNvSpPr/>
      </dsp:nvSpPr>
      <dsp:spPr>
        <a:xfrm>
          <a:off x="0" y="3633247"/>
          <a:ext cx="6263640" cy="794503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ARTIGO 18 – CHAMAMENTO PÚBLICO  - SEME DIAGNOSTICAR AS NECESSIDADES – AMPLO DIAGNÓSTICO</a:t>
          </a:r>
          <a:endParaRPr lang="en-US" sz="2000" kern="1200"/>
        </a:p>
      </dsp:txBody>
      <dsp:txXfrm>
        <a:off x="38784" y="3672031"/>
        <a:ext cx="6186072" cy="716935"/>
      </dsp:txXfrm>
    </dsp:sp>
    <dsp:sp modelId="{90496B98-F6B0-400B-9269-B1718237CA0F}">
      <dsp:nvSpPr>
        <dsp:cNvPr id="0" name=""/>
        <dsp:cNvSpPr/>
      </dsp:nvSpPr>
      <dsp:spPr>
        <a:xfrm>
          <a:off x="0" y="4485350"/>
          <a:ext cx="6263640" cy="7945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/>
            <a:t>ARTIGO 19 – PUBLICITAR O CHAMAMENTO – INTERESSE SOCIAL E OITIVA</a:t>
          </a:r>
          <a:endParaRPr lang="en-US" sz="2000" kern="1200"/>
        </a:p>
      </dsp:txBody>
      <dsp:txXfrm>
        <a:off x="38784" y="4524134"/>
        <a:ext cx="6186072" cy="7169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DFA6-DE34-4335-8B39-DAD472CE6942}">
      <dsp:nvSpPr>
        <dsp:cNvPr id="0" name=""/>
        <dsp:cNvSpPr/>
      </dsp:nvSpPr>
      <dsp:spPr>
        <a:xfrm>
          <a:off x="0" y="270884"/>
          <a:ext cx="6253721" cy="2199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/>
            <a:t>DOCUMENTOS DE TERMOS EM CIMA DA HORA, COM AUSÊNCIA DE ESTUDOS.</a:t>
          </a:r>
          <a:endParaRPr lang="en-US" sz="4000" kern="1200"/>
        </a:p>
      </dsp:txBody>
      <dsp:txXfrm>
        <a:off x="107376" y="378260"/>
        <a:ext cx="6038969" cy="1984848"/>
      </dsp:txXfrm>
    </dsp:sp>
    <dsp:sp modelId="{6639C1DF-A3FA-466E-9A0C-C240492824A8}">
      <dsp:nvSpPr>
        <dsp:cNvPr id="0" name=""/>
        <dsp:cNvSpPr/>
      </dsp:nvSpPr>
      <dsp:spPr>
        <a:xfrm>
          <a:off x="0" y="2585684"/>
          <a:ext cx="6253721" cy="2199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/>
            <a:t>SÚMULA VINCULANTE 13 ( PRINCÍPIO DA MORALIDADE).</a:t>
          </a:r>
          <a:endParaRPr lang="en-US" sz="4000" kern="1200"/>
        </a:p>
      </dsp:txBody>
      <dsp:txXfrm>
        <a:off x="107376" y="2693060"/>
        <a:ext cx="6038969" cy="1984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63933-BC99-454F-AA9B-5EE71773EC59}">
      <dsp:nvSpPr>
        <dsp:cNvPr id="0" name=""/>
        <dsp:cNvSpPr/>
      </dsp:nvSpPr>
      <dsp:spPr>
        <a:xfrm>
          <a:off x="2246149" y="910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Até 21/12 - estudos das PEI dos alunos ( Plano Ensino Individual)</a:t>
          </a:r>
          <a:endParaRPr lang="en-US" sz="1500" kern="1200"/>
        </a:p>
      </dsp:txBody>
      <dsp:txXfrm>
        <a:off x="2789782" y="910"/>
        <a:ext cx="1087267" cy="1793990"/>
      </dsp:txXfrm>
    </dsp:sp>
    <dsp:sp modelId="{825D4424-9F0B-4C49-8764-AEB638F76483}">
      <dsp:nvSpPr>
        <dsp:cNvPr id="0" name=""/>
        <dsp:cNvSpPr/>
      </dsp:nvSpPr>
      <dsp:spPr>
        <a:xfrm rot="5400000">
          <a:off x="3884932" y="1639693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Oitiva com gestores do CONVÊNIO</a:t>
          </a:r>
          <a:endParaRPr lang="en-US" sz="1500" kern="1200"/>
        </a:p>
      </dsp:txBody>
      <dsp:txXfrm rot="-5400000">
        <a:off x="4265476" y="2183326"/>
        <a:ext cx="1793990" cy="1087267"/>
      </dsp:txXfrm>
    </dsp:sp>
    <dsp:sp modelId="{C367A55C-FA24-4B53-ADB0-69F965F5FAE2}">
      <dsp:nvSpPr>
        <dsp:cNvPr id="0" name=""/>
        <dsp:cNvSpPr/>
      </dsp:nvSpPr>
      <dsp:spPr>
        <a:xfrm rot="10800000">
          <a:off x="2246149" y="3278476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Prestação de contas </a:t>
          </a:r>
          <a:endParaRPr lang="en-US" sz="1500" kern="1200"/>
        </a:p>
      </dsp:txBody>
      <dsp:txXfrm rot="10800000">
        <a:off x="2789782" y="3659019"/>
        <a:ext cx="1087267" cy="1793990"/>
      </dsp:txXfrm>
    </dsp:sp>
    <dsp:sp modelId="{E5C51961-542C-415D-A0A9-CACBF8FD51D1}">
      <dsp:nvSpPr>
        <dsp:cNvPr id="0" name=""/>
        <dsp:cNvSpPr/>
      </dsp:nvSpPr>
      <dsp:spPr>
        <a:xfrm rot="16200000">
          <a:off x="607367" y="1639693"/>
          <a:ext cx="2174533" cy="2174533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GEDUC, SEDUC, MINISTÉRIO PÚBLICO.</a:t>
          </a:r>
          <a:endParaRPr lang="en-US" sz="1500" kern="1200"/>
        </a:p>
      </dsp:txBody>
      <dsp:txXfrm rot="5400000">
        <a:off x="607368" y="2183326"/>
        <a:ext cx="1793990" cy="1087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22.12.2021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041" y="2767106"/>
            <a:ext cx="2880828" cy="3071906"/>
          </a:xfrm>
        </p:spPr>
        <p:txBody>
          <a:bodyPr anchor="t">
            <a:normAutofit/>
          </a:bodyPr>
          <a:lstStyle/>
          <a:p>
            <a:pPr algn="l"/>
            <a:r>
              <a:rPr lang="de-DE" sz="2800">
                <a:solidFill>
                  <a:srgbClr val="FFFFFF"/>
                </a:solidFill>
                <a:cs typeface="Calibri Light"/>
              </a:rPr>
              <a:t>REUNIÃO EXTRAORDINÁRIA 22/12/2021</a:t>
            </a:r>
            <a:endParaRPr lang="de-DE" sz="2800">
              <a:solidFill>
                <a:srgbClr val="FFFFFF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1900">
                <a:solidFill>
                  <a:srgbClr val="FFFFFF"/>
                </a:solidFill>
                <a:cs typeface="Calibri"/>
              </a:rPr>
              <a:t>TERMOS DE COLABORAÇÃO E FOMENTO</a:t>
            </a:r>
          </a:p>
          <a:p>
            <a:pPr algn="l"/>
            <a:r>
              <a:rPr lang="de-DE" sz="1900">
                <a:solidFill>
                  <a:srgbClr val="FFFFFF"/>
                </a:solidFill>
                <a:cs typeface="Calibri"/>
              </a:rPr>
              <a:t>LEI13019/20</a:t>
            </a:r>
          </a:p>
          <a:p>
            <a:pPr algn="l"/>
            <a:r>
              <a:rPr lang="de-DE" sz="1900">
                <a:solidFill>
                  <a:srgbClr val="FFFFFF"/>
                </a:solidFill>
                <a:cs typeface="Calibri"/>
              </a:rPr>
              <a:t>SEME/CME/OSC</a:t>
            </a:r>
          </a:p>
        </p:txBody>
      </p:sp>
      <p:pic>
        <p:nvPicPr>
          <p:cNvPr id="13" name="Graphic 12" descr="Blog">
            <a:extLst>
              <a:ext uri="{FF2B5EF4-FFF2-40B4-BE49-F238E27FC236}">
                <a16:creationId xmlns:a16="http://schemas.microsoft.com/office/drawing/2014/main" id="{1BFF8E22-7371-416A-ACB3-0A3637C2B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3510" y="467208"/>
            <a:ext cx="5923584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09DC8-4407-44D2-AB4F-94D8CED1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Artigo 19</a:t>
            </a: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D703ED-D286-438D-B421-3A6CDAE1A595}"/>
              </a:ext>
            </a:extLst>
          </p:cNvPr>
          <p:cNvSpPr txBox="1"/>
          <p:nvPr/>
        </p:nvSpPr>
        <p:spPr>
          <a:xfrm>
            <a:off x="1825084" y="1778621"/>
            <a:ext cx="8077199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000" b="1" dirty="0">
                <a:latin typeface="Arial"/>
                <a:cs typeface="Arial"/>
              </a:rPr>
              <a:t>Art. 19º –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="1" dirty="0">
                <a:latin typeface="Arial"/>
                <a:cs typeface="Arial"/>
              </a:rPr>
              <a:t>São </a:t>
            </a:r>
            <a:r>
              <a:rPr lang="en-US" sz="2000" b="1" dirty="0" err="1">
                <a:latin typeface="Arial"/>
                <a:cs typeface="Arial"/>
              </a:rPr>
              <a:t>atribuições</a:t>
            </a:r>
            <a:r>
              <a:rPr lang="en-US" sz="2000" b="1" dirty="0">
                <a:latin typeface="Arial"/>
                <a:cs typeface="Arial"/>
              </a:rPr>
              <a:t> do </a:t>
            </a:r>
            <a:r>
              <a:rPr lang="en-US" sz="2000" b="1" dirty="0" err="1">
                <a:latin typeface="Arial"/>
                <a:cs typeface="Arial"/>
              </a:rPr>
              <a:t>Conselho</a:t>
            </a:r>
            <a:r>
              <a:rPr lang="en-US" sz="2000" b="1" dirty="0">
                <a:latin typeface="Arial"/>
                <a:cs typeface="Arial"/>
              </a:rPr>
              <a:t> </a:t>
            </a:r>
            <a:r>
              <a:rPr lang="en-US" sz="2000" b="1" dirty="0" err="1">
                <a:latin typeface="Arial"/>
                <a:cs typeface="Arial"/>
              </a:rPr>
              <a:t>Pleno</a:t>
            </a:r>
            <a:r>
              <a:rPr lang="en-US" sz="2000" b="1" dirty="0">
                <a:latin typeface="Arial"/>
                <a:cs typeface="Arial"/>
              </a:rPr>
              <a:t>:</a:t>
            </a:r>
          </a:p>
          <a:p>
            <a:pPr algn="just"/>
            <a:endParaRPr lang="en-US" sz="2000" dirty="0">
              <a:latin typeface="Arial"/>
              <a:cs typeface="Arial"/>
            </a:endParaRPr>
          </a:p>
          <a:p>
            <a:pPr algn="just"/>
            <a:r>
              <a:rPr lang="en-US" sz="2000" b="1" dirty="0">
                <a:latin typeface="Arial"/>
                <a:cs typeface="Arial"/>
              </a:rPr>
              <a:t>I –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Realizar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diagnósticos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estudos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dirty="0" err="1">
                <a:latin typeface="Arial"/>
                <a:cs typeface="Arial"/>
              </a:rPr>
              <a:t>avaliações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sobre</a:t>
            </a:r>
            <a:r>
              <a:rPr lang="en-US" sz="2000" dirty="0">
                <a:latin typeface="Arial"/>
                <a:cs typeface="Arial"/>
              </a:rPr>
              <a:t> as </a:t>
            </a:r>
            <a:r>
              <a:rPr lang="en-US" sz="2000" dirty="0" err="1">
                <a:latin typeface="Arial"/>
                <a:cs typeface="Arial"/>
              </a:rPr>
              <a:t>matérias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suas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áreas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respectivas</a:t>
            </a:r>
            <a:r>
              <a:rPr lang="en-US" sz="2000" dirty="0">
                <a:latin typeface="Arial"/>
                <a:cs typeface="Arial"/>
              </a:rPr>
              <a:t>, com </a:t>
            </a:r>
            <a:r>
              <a:rPr lang="en-US" sz="2000" dirty="0" err="1">
                <a:latin typeface="Arial"/>
                <a:cs typeface="Arial"/>
              </a:rPr>
              <a:t>objetivo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dirty="0" err="1">
                <a:latin typeface="Arial"/>
                <a:cs typeface="Arial"/>
              </a:rPr>
              <a:t>orientar</a:t>
            </a:r>
            <a:r>
              <a:rPr lang="en-US" sz="2000" dirty="0">
                <a:latin typeface="Arial"/>
                <a:cs typeface="Arial"/>
              </a:rPr>
              <a:t> as </a:t>
            </a:r>
            <a:r>
              <a:rPr lang="en-US" sz="2000" dirty="0" err="1">
                <a:latin typeface="Arial"/>
                <a:cs typeface="Arial"/>
              </a:rPr>
              <a:t>decisões</a:t>
            </a:r>
            <a:r>
              <a:rPr lang="en-US" sz="2000" dirty="0">
                <a:latin typeface="Arial"/>
                <a:cs typeface="Arial"/>
              </a:rPr>
              <a:t> do </a:t>
            </a:r>
            <a:r>
              <a:rPr lang="en-US" sz="2000" dirty="0" err="1">
                <a:latin typeface="Arial"/>
                <a:cs typeface="Arial"/>
              </a:rPr>
              <a:t>plenário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err="1">
                <a:latin typeface="Arial"/>
                <a:cs typeface="Arial"/>
              </a:rPr>
              <a:t>através</a:t>
            </a:r>
            <a:r>
              <a:rPr lang="en-US" sz="2000" dirty="0">
                <a:latin typeface="Arial"/>
                <a:cs typeface="Arial"/>
              </a:rPr>
              <a:t> das </a:t>
            </a:r>
            <a:r>
              <a:rPr lang="en-US" sz="2000" dirty="0" err="1">
                <a:latin typeface="Arial"/>
                <a:cs typeface="Arial"/>
              </a:rPr>
              <a:t>informações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prestadas</a:t>
            </a:r>
            <a:r>
              <a:rPr lang="en-US" sz="2000" dirty="0">
                <a:latin typeface="Arial"/>
                <a:cs typeface="Arial"/>
              </a:rPr>
              <a:t> pela </a:t>
            </a:r>
            <a:r>
              <a:rPr lang="en-US" sz="2000" dirty="0" err="1">
                <a:latin typeface="Arial"/>
                <a:cs typeface="Arial"/>
              </a:rPr>
              <a:t>Comissão</a:t>
            </a:r>
            <a:r>
              <a:rPr lang="en-US" sz="2000" dirty="0">
                <a:latin typeface="Arial"/>
                <a:cs typeface="Arial"/>
              </a:rPr>
              <a:t> Técnica do Plano Municipal de </a:t>
            </a:r>
            <a:r>
              <a:rPr lang="en-US" sz="2000" dirty="0" err="1">
                <a:latin typeface="Arial"/>
                <a:cs typeface="Arial"/>
              </a:rPr>
              <a:t>Educação</a:t>
            </a:r>
            <a:r>
              <a:rPr lang="en-US" sz="2000" dirty="0">
                <a:latin typeface="Arial"/>
                <a:cs typeface="Arial"/>
              </a:rPr>
              <a:t>, Setor de </a:t>
            </a:r>
            <a:r>
              <a:rPr lang="en-US" sz="2000" dirty="0" err="1">
                <a:latin typeface="Arial"/>
                <a:cs typeface="Arial"/>
              </a:rPr>
              <a:t>Planejamento</a:t>
            </a:r>
            <a:r>
              <a:rPr lang="en-US" sz="2000" dirty="0">
                <a:latin typeface="Arial"/>
                <a:cs typeface="Arial"/>
              </a:rPr>
              <a:t> da SEME, e </a:t>
            </a:r>
            <a:r>
              <a:rPr lang="en-US" sz="2000" dirty="0" err="1">
                <a:latin typeface="Arial"/>
                <a:cs typeface="Arial"/>
              </a:rPr>
              <a:t>plataformas</a:t>
            </a:r>
            <a:r>
              <a:rPr lang="en-US" sz="2000" dirty="0">
                <a:latin typeface="Arial"/>
                <a:cs typeface="Arial"/>
              </a:rPr>
              <a:t> MEC à </a:t>
            </a:r>
            <a:r>
              <a:rPr lang="en-US" sz="2000" dirty="0" err="1">
                <a:latin typeface="Arial"/>
                <a:cs typeface="Arial"/>
              </a:rPr>
              <a:t>disposição</a:t>
            </a:r>
            <a:r>
              <a:rPr lang="en-US" sz="2000" dirty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2000" b="1" dirty="0">
                <a:latin typeface="Arial"/>
                <a:cs typeface="Arial"/>
              </a:rPr>
              <a:t>I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I –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Fiscalizar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as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aplicações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dos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recursos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constitucionalmente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destinados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à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Educação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em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suas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respectivas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áreas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  <a:cs typeface="Arial"/>
              </a:rPr>
              <a:t>;</a:t>
            </a:r>
          </a:p>
          <a:p>
            <a:pPr algn="just"/>
            <a:r>
              <a:rPr lang="en-US" sz="2000" b="1" dirty="0">
                <a:latin typeface="Arial"/>
                <a:cs typeface="Arial"/>
              </a:rPr>
              <a:t>III –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Acompanhar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err="1">
                <a:latin typeface="Arial"/>
                <a:cs typeface="Arial"/>
              </a:rPr>
              <a:t>avaliar</a:t>
            </a:r>
            <a:r>
              <a:rPr lang="en-US" sz="2000" dirty="0">
                <a:latin typeface="Arial"/>
                <a:cs typeface="Arial"/>
              </a:rPr>
              <a:t> o </a:t>
            </a:r>
            <a:r>
              <a:rPr lang="en-US" sz="2000" err="1">
                <a:latin typeface="Arial"/>
                <a:cs typeface="Arial"/>
              </a:rPr>
              <a:t>sistema</a:t>
            </a:r>
            <a:r>
              <a:rPr lang="en-US" sz="2000" dirty="0">
                <a:latin typeface="Arial"/>
                <a:cs typeface="Arial"/>
              </a:rPr>
              <a:t> de Ensino </a:t>
            </a:r>
            <a:r>
              <a:rPr lang="en-US" sz="2000" err="1">
                <a:latin typeface="Arial"/>
                <a:cs typeface="Arial"/>
              </a:rPr>
              <a:t>em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cada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nível</a:t>
            </a:r>
            <a:r>
              <a:rPr lang="en-US" sz="2000" dirty="0">
                <a:latin typeface="Arial"/>
                <a:cs typeface="Arial"/>
              </a:rPr>
              <a:t> e </a:t>
            </a:r>
            <a:r>
              <a:rPr lang="en-US" sz="2000" err="1">
                <a:latin typeface="Arial"/>
                <a:cs typeface="Arial"/>
              </a:rPr>
              <a:t>modalidade</a:t>
            </a:r>
            <a:r>
              <a:rPr lang="en-US" sz="2000" dirty="0">
                <a:latin typeface="Arial"/>
                <a:cs typeface="Arial"/>
              </a:rPr>
              <a:t> de </a:t>
            </a:r>
            <a:r>
              <a:rPr lang="en-US" sz="2000" err="1">
                <a:latin typeface="Arial"/>
                <a:cs typeface="Arial"/>
              </a:rPr>
              <a:t>suas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respectivas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err="1">
                <a:latin typeface="Arial"/>
                <a:cs typeface="Arial"/>
              </a:rPr>
              <a:t>áreas</a:t>
            </a:r>
            <a:r>
              <a:rPr lang="en-US" sz="20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46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roptor">
            <a:extLst>
              <a:ext uri="{FF2B5EF4-FFF2-40B4-BE49-F238E27FC236}">
                <a16:creationId xmlns:a16="http://schemas.microsoft.com/office/drawing/2014/main" id="{D058907A-00B0-436A-9EDB-E6D87A5E5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2" r="-4" b="-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34C38D-65E5-4994-96ED-8593D123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Artigo 24 CÂMARA TEMÁTICA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D563E7-5DB7-47FD-B5B1-23134D8B7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922" y="743803"/>
            <a:ext cx="2808844" cy="1382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2000">
                <a:solidFill>
                  <a:srgbClr val="FFFFFF"/>
                </a:solidFill>
              </a:rPr>
              <a:t>Educação Especial</a:t>
            </a:r>
          </a:p>
        </p:txBody>
      </p:sp>
    </p:spTree>
    <p:extLst>
      <p:ext uri="{BB962C8B-B14F-4D97-AF65-F5344CB8AC3E}">
        <p14:creationId xmlns:p14="http://schemas.microsoft.com/office/powerpoint/2010/main" val="271128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41133-7904-4DD4-B706-EEE464A4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LEI 13019/2021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59E19096-2A47-4D32-A2AE-DC6116B85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>
                <a:cs typeface="Calibri"/>
              </a:rPr>
              <a:t>PRESIDENTE EVELIZE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0942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E1A9C1-E938-417B-9110-D5B80DC9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2" y="4996329"/>
            <a:ext cx="10943421" cy="1035982"/>
          </a:xfrm>
        </p:spPr>
        <p:txBody>
          <a:bodyPr anchor="t">
            <a:normAutofit/>
          </a:bodyPr>
          <a:lstStyle/>
          <a:p>
            <a:pPr algn="r"/>
            <a:r>
              <a:rPr lang="pt-BR" sz="4000">
                <a:cs typeface="Calibri Light"/>
              </a:rPr>
              <a:t>OFERECER UM SERVIÇO AO PÚBLICO</a:t>
            </a:r>
            <a:endParaRPr lang="pt-BR" sz="40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777471-70A6-43C7-BFB0-3043CBDA3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2" y="702128"/>
            <a:ext cx="2777381" cy="4170641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r"/>
            <a:r>
              <a:rPr lang="pt-BR" sz="2000" dirty="0">
                <a:cs typeface="Calibri"/>
              </a:rPr>
              <a:t>COLABORAÇÃO</a:t>
            </a:r>
          </a:p>
          <a:p>
            <a:pPr algn="r"/>
            <a:r>
              <a:rPr lang="pt-BR" sz="2000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COOPERAÇÃO NÃO GERA RENDIMENTO</a:t>
            </a:r>
          </a:p>
          <a:p>
            <a:pPr algn="r"/>
            <a:r>
              <a:rPr lang="pt-BR" sz="2000" dirty="0">
                <a:cs typeface="Calibri"/>
              </a:rPr>
              <a:t>CHAMAMENTO PÚBLICO: ISONOMIA, LEGALIDADE, </a:t>
            </a:r>
          </a:p>
          <a:p>
            <a:pPr algn="r"/>
            <a:r>
              <a:rPr lang="pt-BR" sz="2000" dirty="0">
                <a:cs typeface="Calibri"/>
              </a:rPr>
              <a:t>IMPESSOALIDADE, </a:t>
            </a:r>
            <a:endParaRPr lang="pt-BR" dirty="0">
              <a:cs typeface="Calibri"/>
            </a:endParaRPr>
          </a:p>
          <a:p>
            <a:pPr algn="r"/>
            <a:r>
              <a:rPr lang="pt-BR" sz="2000" dirty="0">
                <a:cs typeface="Calibri"/>
              </a:rPr>
              <a:t>MORALIDADE, IGUALDADE, </a:t>
            </a:r>
            <a:endParaRPr lang="pt-BR" dirty="0">
              <a:cs typeface="Calibri"/>
            </a:endParaRPr>
          </a:p>
          <a:p>
            <a:pPr algn="r"/>
            <a:r>
              <a:rPr lang="pt-BR" sz="2000" dirty="0">
                <a:cs typeface="Calibri"/>
              </a:rPr>
              <a:t>PUBLICIDADE, </a:t>
            </a:r>
            <a:endParaRPr lang="pt-BR" dirty="0">
              <a:cs typeface="Calibri"/>
            </a:endParaRPr>
          </a:p>
          <a:p>
            <a:pPr algn="r"/>
            <a:r>
              <a:rPr lang="pt-BR" sz="2000" dirty="0">
                <a:cs typeface="Calibri"/>
              </a:rPr>
              <a:t>PROBIDADE ADMINISTRATIVA, </a:t>
            </a:r>
            <a:endParaRPr lang="pt-BR" dirty="0">
              <a:cs typeface="Calibri"/>
            </a:endParaRPr>
          </a:p>
          <a:p>
            <a:pPr algn="r"/>
            <a:r>
              <a:rPr lang="pt-BR" sz="2000" dirty="0">
                <a:cs typeface="Calibri"/>
              </a:rPr>
              <a:t>VINCULAÇÃOI AO INSTRUMENTO.</a:t>
            </a:r>
            <a:endParaRPr lang="pt-BR">
              <a:cs typeface="Calibri"/>
            </a:endParaRPr>
          </a:p>
        </p:txBody>
      </p:sp>
      <p:pic>
        <p:nvPicPr>
          <p:cNvPr id="5" name="Picture 4" descr="Estátuas esculpidas coloridas de pessoas">
            <a:extLst>
              <a:ext uri="{FF2B5EF4-FFF2-40B4-BE49-F238E27FC236}">
                <a16:creationId xmlns:a16="http://schemas.microsoft.com/office/drawing/2014/main" id="{DDF18FAF-D76B-40C7-97AD-9B6CC62BE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85" r="2" b="2"/>
          <a:stretch/>
        </p:blipFill>
        <p:spPr>
          <a:xfrm>
            <a:off x="4038600" y="-431"/>
            <a:ext cx="7696201" cy="46282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B94E50AD-EFF2-4ECB-8EE3-1775F2014B60}"/>
              </a:ext>
            </a:extLst>
          </p:cNvPr>
          <p:cNvSpPr/>
          <p:nvPr/>
        </p:nvSpPr>
        <p:spPr>
          <a:xfrm>
            <a:off x="5606795" y="3186683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BCF5B72-1DA5-41AB-8550-BD93C4ED99DA}"/>
              </a:ext>
            </a:extLst>
          </p:cNvPr>
          <p:cNvSpPr/>
          <p:nvPr/>
        </p:nvSpPr>
        <p:spPr>
          <a:xfrm>
            <a:off x="5749670" y="3329558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F737823C-396B-4ED7-AC61-67A89380CCC6}"/>
              </a:ext>
            </a:extLst>
          </p:cNvPr>
          <p:cNvSpPr/>
          <p:nvPr/>
        </p:nvSpPr>
        <p:spPr>
          <a:xfrm>
            <a:off x="5892545" y="3472433"/>
            <a:ext cx="975731" cy="483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96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A14C0F-D9B2-4D86-9986-E0C3142C1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BENS PERMANENTES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4CC42F-FF56-46BF-A003-3C410E23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NA SEDE E SE FECHAR ENVIAR AO SETOR PÚBLICO 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730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642A82-F003-4576-92BC-7F3A69AF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pt-BR">
                <a:solidFill>
                  <a:srgbClr val="FFFFFF"/>
                </a:solidFill>
                <a:cs typeface="Calibri Light"/>
              </a:rPr>
              <a:t>Entidades sem fins lucrativos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4B0E657-9D21-4EBB-8C5A-8D30EBE59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27190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638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2E431C-3812-41CD-9AD4-1206E6BE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chemeClr val="bg1"/>
                </a:solidFill>
                <a:cs typeface="Calibri Light"/>
              </a:rPr>
              <a:t>PRESTAÇÃO DE CONTAS</a:t>
            </a:r>
            <a:endParaRPr lang="pt-BR" sz="60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28D1811-6A0F-4B49-B9D5-F730645A8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2340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74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BFFB29E-4B41-4B84-84C8-D1F1117D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9234" y="2073715"/>
            <a:ext cx="6935759" cy="29930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8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ARTIGO 65 DA Lei 13019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AFA67A-6B3D-446E-AE50-80918963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9234" y="1369077"/>
            <a:ext cx="6935759" cy="220115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VISUALIZAÇÃO EM PLATAFORMA ELETRÔNICA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BD432D-FAB3-4B5D-BF27-4DA7C75B3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D6B450-4278-45B8-88C7-C061710E3C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1883640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234A4C-A256-4139-A5F4-27078F0D6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399233" y="5066757"/>
            <a:ext cx="693576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87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6A7E23B-D863-4FCC-B506-41744F87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cs typeface="Calibri Light"/>
              </a:rPr>
              <a:t>Estudo dos documentos com ressalvas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A50325-3E0C-4CD2-9C62-CFCB1E3BA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200">
                <a:cs typeface="Calibri"/>
              </a:rPr>
              <a:t>ELEIÇÕES CONSTANDO A FALTA DE ROTATIVIDADE DE PRESIDÊNCIA</a:t>
            </a:r>
          </a:p>
          <a:p>
            <a:r>
              <a:rPr lang="pt-BR" sz="2200">
                <a:cs typeface="Calibri"/>
              </a:rPr>
              <a:t>ASPAS - INDICAÇÃO PARA RETIRAR A PALAVRA "SURDO", POIS TODOS PODERÃO SER PRESIDENTES DA ASPAS. LIMITAÇÃO DE SÓCIOS, POR CONTA DA PALAVRA.</a:t>
            </a:r>
          </a:p>
          <a:p>
            <a:r>
              <a:rPr lang="pt-BR" sz="2200">
                <a:cs typeface="Calibri"/>
              </a:rPr>
              <a:t>FALTA DE CHAMAMENTO PÚBLICO</a:t>
            </a:r>
          </a:p>
          <a:p>
            <a:r>
              <a:rPr lang="pt-BR" sz="2200">
                <a:cs typeface="Calibri"/>
              </a:rPr>
              <a:t>FALTA DA ANÁLISE DO PRINCÍPIO DE ECONOMICIDADE</a:t>
            </a:r>
          </a:p>
          <a:p>
            <a:r>
              <a:rPr lang="pt-BR" sz="2200">
                <a:cs typeface="Calibri"/>
              </a:rPr>
              <a:t>EVIDÊNCIAS DAS METAS ATINGIDAS EM TERMOS DE PORCENTAGEM.</a:t>
            </a:r>
          </a:p>
          <a:p>
            <a:r>
              <a:rPr lang="pt-BR" sz="2200">
                <a:cs typeface="Calibri"/>
              </a:rPr>
              <a:t>FALTA DE ACOMPANHAMENTO DO COMITÊ GESTOR SEME.</a:t>
            </a:r>
          </a:p>
          <a:p>
            <a:r>
              <a:rPr lang="pt-BR" sz="2200">
                <a:cs typeface="Calibri"/>
              </a:rPr>
              <a:t>FALTA DE POSTAGEM NO SITE TRANSPARÊNCIA DE PRESTAÇÃO DE CONTAS DE TODAS AS VERBAS RECEBIDAS, INCLUSIVE EMENDAS IMPOSITIVAS.</a:t>
            </a:r>
          </a:p>
        </p:txBody>
      </p:sp>
    </p:spTree>
    <p:extLst>
      <p:ext uri="{BB962C8B-B14F-4D97-AF65-F5344CB8AC3E}">
        <p14:creationId xmlns:p14="http://schemas.microsoft.com/office/powerpoint/2010/main" val="1062856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3135F1E-371C-4929-AB48-CA2418DBAE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855334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3034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0A70AB-7992-48AB-B7CE-3A9BEF48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pt-BR" sz="6000">
                <a:solidFill>
                  <a:schemeClr val="bg1"/>
                </a:solidFill>
                <a:cs typeface="Calibri Light"/>
              </a:rPr>
              <a:t>PAUTA</a:t>
            </a:r>
            <a:endParaRPr lang="pt-BR" sz="6000">
              <a:solidFill>
                <a:schemeClr val="bg1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43F6EC3-EF96-4DEC-B6C5-57D6449197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41818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02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0C438C-C88F-4300-8547-1A384358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Apae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Salto</a:t>
            </a:r>
            <a:r>
              <a:rPr lang="en-US" dirty="0"/>
              <a:t/>
            </a:r>
            <a:br>
              <a:rPr lang="en-US" dirty="0"/>
            </a:br>
            <a:r>
              <a:rPr lang="en-US" sz="5400" dirty="0">
                <a:solidFill>
                  <a:schemeClr val="bg1"/>
                </a:solidFill>
                <a:cs typeface="Calibri Light"/>
              </a:rPr>
              <a:t>FOR A DO AR 18 </a:t>
            </a:r>
            <a:r>
              <a:rPr lang="en-US" sz="5400" dirty="0" err="1">
                <a:solidFill>
                  <a:schemeClr val="bg1"/>
                </a:solidFill>
                <a:cs typeface="Calibri Light"/>
              </a:rPr>
              <a:t>dezembro</a:t>
            </a:r>
            <a:r>
              <a:rPr lang="en-US" sz="5400" dirty="0">
                <a:solidFill>
                  <a:schemeClr val="bg1"/>
                </a:solidFill>
                <a:cs typeface="Calibri Light"/>
              </a:rPr>
              <a:t> a 20/12</a:t>
            </a:r>
            <a:endParaRPr lang="en-US" sz="5400" kern="1200" dirty="0">
              <a:solidFill>
                <a:schemeClr val="bg1"/>
              </a:solidFill>
              <a:latin typeface="+mj-lt"/>
              <a:cs typeface="Calibri Light"/>
            </a:endParaRPr>
          </a:p>
        </p:txBody>
      </p:sp>
      <p:pic>
        <p:nvPicPr>
          <p:cNvPr id="4" name="Imagem 4" descr="Interface gráfica do usuário, Logotipo&#10;&#10;Descrição gerada automaticamente">
            <a:extLst>
              <a:ext uri="{FF2B5EF4-FFF2-40B4-BE49-F238E27FC236}">
                <a16:creationId xmlns:a16="http://schemas.microsoft.com/office/drawing/2014/main" id="{93D06A79-257A-4FB6-B78B-4C86308EE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492" y="2139351"/>
            <a:ext cx="10159015" cy="416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9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5AE376-B411-4D14-AA76-C67A49D6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cs typeface="Calibri Light"/>
              </a:rPr>
              <a:t>MINISTÉRIO PÚBLICO E OSC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D8A4069-71CA-4AE4-9B77-39ADBF18A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63948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336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D51939-E0F9-4F63-85E9-B0CCD159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Aberto para debates:</a:t>
            </a:r>
          </a:p>
        </p:txBody>
      </p:sp>
    </p:spTree>
    <p:extLst>
      <p:ext uri="{BB962C8B-B14F-4D97-AF65-F5344CB8AC3E}">
        <p14:creationId xmlns:p14="http://schemas.microsoft.com/office/powerpoint/2010/main" val="76689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7895D6-6AA6-4919-9EF0-0FCD299CA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pt-BR" dirty="0">
                <a:cs typeface="Calibri Light"/>
              </a:rPr>
              <a:t>Visita o site: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C8BA4-36D2-45E1-A314-D8A0AD74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t-BR" sz="2000">
                <a:ea typeface="+mn-lt"/>
                <a:cs typeface="+mn-lt"/>
              </a:rPr>
              <a:t>https://cmesalto.com.br/site/</a:t>
            </a:r>
            <a:endParaRPr lang="pt-BR" sz="2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4" descr="Interface gráfica do usuário, Texto, Aplicativo, Site&#10;&#10;Descrição gerada automaticamente">
            <a:extLst>
              <a:ext uri="{FF2B5EF4-FFF2-40B4-BE49-F238E27FC236}">
                <a16:creationId xmlns:a16="http://schemas.microsoft.com/office/drawing/2014/main" id="{30277DD4-B0C4-4432-B45E-E01D6088E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891734"/>
            <a:ext cx="6019331" cy="507128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8473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0E539B-57FF-4954-97BB-1B2DF6C6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Documento criado pelo coletivo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904CC819-4C47-4395-A6D4-0DF81062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67" y="467208"/>
            <a:ext cx="540526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3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F78B3-6602-4D74-8CE2-7060567E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Recortes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EC0F59D-03B5-4D40-9D71-95A4A45F414F}"/>
              </a:ext>
            </a:extLst>
          </p:cNvPr>
          <p:cNvSpPr txBox="1"/>
          <p:nvPr/>
        </p:nvSpPr>
        <p:spPr>
          <a:xfrm>
            <a:off x="1732157" y="1778620"/>
            <a:ext cx="7696199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PT" sz="2000" b="1" dirty="0">
                <a:latin typeface="Arial"/>
              </a:rPr>
              <a:t>Artigo 1º - </a:t>
            </a:r>
            <a:r>
              <a:rPr lang="pt-PT" sz="2000" dirty="0">
                <a:latin typeface="Arial"/>
              </a:rPr>
              <a:t>O Conselho Municipal de Educação da Estância Turística de Salto, criado pela Lei Municipal nº 2.655 de 17 de Outubro de 2.005, com fundamento da Lei Estadual nº 9.143 de 9 de Março de 1.995, tem como sua sede provisória a Secretaria da Educação, localizada na Rua Prudente de Moraes, 580 – Centro – Salto/SP, reger-se á pelo presente Regimento.</a:t>
            </a:r>
            <a:endParaRPr lang="pt-PT" sz="2000" dirty="0">
              <a:latin typeface="Arial"/>
              <a:cs typeface="Arial"/>
            </a:endParaRPr>
          </a:p>
          <a:p>
            <a:pPr algn="just"/>
            <a:r>
              <a:rPr lang="pt-PT" sz="2000" dirty="0">
                <a:latin typeface="Arial"/>
              </a:rPr>
              <a:t>	A função mobilizadora atende aos </a:t>
            </a:r>
            <a:r>
              <a:rPr lang="pt-PT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rPr>
              <a:t>princípios da Gestão</a:t>
            </a:r>
            <a:endParaRPr lang="pt-PT" sz="2000">
              <a:solidFill>
                <a:srgbClr val="FF0000"/>
              </a:solidFill>
              <a:highlight>
                <a:srgbClr val="FFFF00"/>
              </a:highlight>
              <a:latin typeface="Arial"/>
              <a:cs typeface="Arial"/>
            </a:endParaRPr>
          </a:p>
          <a:p>
            <a:pPr algn="just"/>
            <a:r>
              <a:rPr lang="pt-PT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rPr>
              <a:t>Democrática e Participativa</a:t>
            </a:r>
            <a:r>
              <a:rPr lang="pt-PT" sz="2000" dirty="0">
                <a:latin typeface="Arial"/>
              </a:rPr>
              <a:t> estimulando a participação da sociedade;</a:t>
            </a:r>
            <a:endParaRPr lang="pt-PT" sz="2000" dirty="0">
              <a:latin typeface="Arial"/>
              <a:cs typeface="Arial"/>
            </a:endParaRPr>
          </a:p>
          <a:p>
            <a:pPr algn="just"/>
            <a:r>
              <a:rPr lang="pt-PT" sz="2000" dirty="0">
                <a:latin typeface="Arial"/>
              </a:rPr>
              <a:t>	O Conselho Municipal de Educação tem suas atribuições fixadas na legislação Vigente.</a:t>
            </a:r>
            <a:endParaRPr lang="pt-PT" sz="2000" dirty="0">
              <a:latin typeface="Arial"/>
              <a:cs typeface="Arial"/>
            </a:endParaRPr>
          </a:p>
          <a:p>
            <a:pPr algn="just"/>
            <a:r>
              <a:rPr lang="pt-PT" sz="2000" dirty="0">
                <a:latin typeface="Arial"/>
              </a:rPr>
              <a:t>                       As funções </a:t>
            </a:r>
            <a:r>
              <a:rPr lang="pt-PT" sz="2000" dirty="0">
                <a:solidFill>
                  <a:srgbClr val="FF0000"/>
                </a:solidFill>
                <a:highlight>
                  <a:srgbClr val="FFFF00"/>
                </a:highlight>
                <a:latin typeface="Arial"/>
              </a:rPr>
              <a:t>deliberativa e fiscalizadora</a:t>
            </a:r>
            <a:r>
              <a:rPr lang="pt-PT" sz="2000" dirty="0">
                <a:latin typeface="Arial"/>
              </a:rPr>
              <a:t> atendem as atribuições de natureza normativa do sistema, sendo elas:</a:t>
            </a:r>
            <a:endParaRPr lang="pt-PT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16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8F248-CE8F-41F1-9FC4-B2332F15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cs typeface="Calibri Light"/>
              </a:rPr>
              <a:t>ARTIGO 3o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2847CE-FC68-4D7C-90AC-42B2919A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>
                <a:cs typeface="Calibri"/>
              </a:rPr>
              <a:t>ATRIBUIÇÕES </a:t>
            </a:r>
          </a:p>
          <a:p>
            <a:r>
              <a:rPr lang="pt-BR" dirty="0">
                <a:cs typeface="Calibri"/>
              </a:rPr>
              <a:t>ASSESSORIA À MUNICIPALIDADE</a:t>
            </a:r>
          </a:p>
          <a:p>
            <a:r>
              <a:rPr lang="pt-BR" dirty="0">
                <a:cs typeface="Calibri"/>
              </a:rPr>
              <a:t>OPINAR A RESPEITO DE CONVÊNIOS</a:t>
            </a:r>
          </a:p>
          <a:p>
            <a:r>
              <a:rPr lang="pt-BR" dirty="0">
                <a:cs typeface="Calibri"/>
              </a:rPr>
              <a:t>PROPOR DIRETRIZES PARA A APLICAÇÃO DOS RECURSOS</a:t>
            </a:r>
          </a:p>
          <a:p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FISCALIZAR</a:t>
            </a:r>
            <a:endParaRPr lang="pt-BR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084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rramenta de medição ajustável">
            <a:extLst>
              <a:ext uri="{FF2B5EF4-FFF2-40B4-BE49-F238E27FC236}">
                <a16:creationId xmlns:a16="http://schemas.microsoft.com/office/drawing/2014/main" id="{583C5FD5-1676-47C6-B409-712DBBF1E1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29" r="2821" b="-3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06F7DA-A25E-4D66-B8C0-A17AF7EA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REGIMENTO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EA8D9-8A93-4035-A069-92C05BD8B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686187"/>
            <a:ext cx="4092525" cy="22925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ARTIGOS 18, 19, 21, 24 ( Câmara Técnica - artigo 27) - FISCALIZAR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32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1248EE-67D1-4BDE-AB0E-01D7CD8DD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E63F50-6170-436B-8079-BE0CAE9A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2" y="457199"/>
            <a:ext cx="2777381" cy="41706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pt-BR" sz="2000" b="1">
                <a:ea typeface="+mn-lt"/>
                <a:cs typeface="+mn-lt"/>
              </a:rPr>
              <a:t>XV – </a:t>
            </a:r>
            <a:r>
              <a:rPr lang="pt-BR" sz="2000">
                <a:ea typeface="+mn-lt"/>
                <a:cs typeface="+mn-lt"/>
              </a:rPr>
              <a:t>Zelar pelo cumprimento da legislação aplicável a Educação e ao ensino. </a:t>
            </a:r>
            <a:endParaRPr lang="pt-BR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981B4B-AB7E-4489-B3CD-EC6C2059A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" r="5056" b="-10"/>
          <a:stretch/>
        </p:blipFill>
        <p:spPr>
          <a:xfrm>
            <a:off x="4038600" y="-431"/>
            <a:ext cx="7696201" cy="46282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44AAA5-41F4-4862-97EF-688D31DC75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E1A62C-2AAF-4B3E-8CDB-65E2370809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9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603D64-A377-4577-B7E7-5C268BFE1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" sz="2000" b="1">
                <a:ea typeface="+mn-lt"/>
                <a:cs typeface="+mn-lt"/>
              </a:rPr>
              <a:t>Art. 2º – </a:t>
            </a:r>
            <a:r>
              <a:rPr lang="pt" sz="2000">
                <a:ea typeface="+mn-lt"/>
                <a:cs typeface="+mn-lt"/>
              </a:rPr>
              <a:t>A função fiscalizadora atende à defesa dos interesses da cidadania, através de ações como:</a:t>
            </a:r>
            <a:r>
              <a:rPr lang="pt-BR" sz="2000">
                <a:ea typeface="+mn-lt"/>
                <a:cs typeface="+mn-lt"/>
              </a:rPr>
              <a:t> </a:t>
            </a: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19310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470</Words>
  <Application>Microsoft Office PowerPoint</Application>
  <PresentationFormat>Widescreen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REUNIÃO EXTRAORDINÁRIA 22/12/2021</vt:lpstr>
      <vt:lpstr>PAUTA</vt:lpstr>
      <vt:lpstr>Visita o site: </vt:lpstr>
      <vt:lpstr>Documento criado pelo coletivo</vt:lpstr>
      <vt:lpstr>Recortes</vt:lpstr>
      <vt:lpstr>ARTIGO 3o </vt:lpstr>
      <vt:lpstr>REGIMENTO</vt:lpstr>
      <vt:lpstr>Apresentação do PowerPoint</vt:lpstr>
      <vt:lpstr>Apresentação do PowerPoint</vt:lpstr>
      <vt:lpstr>Artigo 19</vt:lpstr>
      <vt:lpstr>Artigo 24 CÂMARA TEMÁTICA</vt:lpstr>
      <vt:lpstr>LEI 13019/2021</vt:lpstr>
      <vt:lpstr>OFERECER UM SERVIÇO AO PÚBLICO</vt:lpstr>
      <vt:lpstr>BENS PERMANENTES</vt:lpstr>
      <vt:lpstr>Entidades sem fins lucrativos</vt:lpstr>
      <vt:lpstr>PRESTAÇÃO DE CONTAS</vt:lpstr>
      <vt:lpstr>ARTIGO 65 DA Lei 13019</vt:lpstr>
      <vt:lpstr>Estudo dos documentos com ressalvas</vt:lpstr>
      <vt:lpstr>Apresentação do PowerPoint</vt:lpstr>
      <vt:lpstr>Apae Salto FOR A DO AR 18 dezembro a 20/12</vt:lpstr>
      <vt:lpstr>MINISTÉRIO PÚBLICO E OSC</vt:lpstr>
      <vt:lpstr>Aberto para debates: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Rodrigo Lucas de Oliveira</cp:lastModifiedBy>
  <cp:revision>185</cp:revision>
  <dcterms:created xsi:type="dcterms:W3CDTF">2021-12-20T17:08:17Z</dcterms:created>
  <dcterms:modified xsi:type="dcterms:W3CDTF">2021-12-22T16:38:47Z</dcterms:modified>
</cp:coreProperties>
</file>