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60"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6" d="100"/>
          <a:sy n="76"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447191" y="2824269"/>
            <a:ext cx="4645152" cy="264445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412362" y="2821491"/>
            <a:ext cx="4645152" cy="263737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REUNIÃO 06/05/2020</a:t>
            </a:r>
          </a:p>
        </p:txBody>
      </p:sp>
      <p:sp>
        <p:nvSpPr>
          <p:cNvPr id="3" name="Subtítulo 2"/>
          <p:cNvSpPr>
            <a:spLocks noGrp="1"/>
          </p:cNvSpPr>
          <p:nvPr>
            <p:ph type="subTitle" idx="1"/>
          </p:nvPr>
        </p:nvSpPr>
        <p:spPr/>
        <p:txBody>
          <a:bodyPr/>
          <a:lstStyle/>
          <a:p>
            <a:r>
              <a:rPr lang="pt-BR" dirty="0"/>
              <a:t>CONSELHO MUNICIPAL DE EDUCAÇÃO</a:t>
            </a:r>
          </a:p>
          <a:p>
            <a:r>
              <a:rPr lang="pt-BR" dirty="0"/>
              <a:t>MUNICÍPIO ESTÂNCIA TURÍSTICA DE SALTO SP</a:t>
            </a:r>
          </a:p>
        </p:txBody>
      </p:sp>
    </p:spTree>
    <p:extLst>
      <p:ext uri="{BB962C8B-B14F-4D97-AF65-F5344CB8AC3E}">
        <p14:creationId xmlns:p14="http://schemas.microsoft.com/office/powerpoint/2010/main" val="178633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a:t>
            </a:r>
          </a:p>
        </p:txBody>
      </p:sp>
      <p:sp>
        <p:nvSpPr>
          <p:cNvPr id="3" name="Espaço Reservado para Conteúdo 2"/>
          <p:cNvSpPr>
            <a:spLocks noGrp="1"/>
          </p:cNvSpPr>
          <p:nvPr>
            <p:ph idx="1"/>
          </p:nvPr>
        </p:nvSpPr>
        <p:spPr/>
        <p:txBody>
          <a:bodyPr/>
          <a:lstStyle/>
          <a:p>
            <a:r>
              <a:rPr lang="pt-BR" dirty="0"/>
              <a:t>O MUNDO NÃO SE PREPARA. </a:t>
            </a:r>
          </a:p>
          <a:p>
            <a:r>
              <a:rPr lang="pt-BR" dirty="0"/>
              <a:t>HECATOMBE</a:t>
            </a:r>
          </a:p>
          <a:p>
            <a:r>
              <a:rPr lang="pt-BR" dirty="0"/>
              <a:t>PAÍSES FORAM ALERTADOS ( SARS 2002/2003- EBOLA 2013)</a:t>
            </a:r>
          </a:p>
          <a:p>
            <a:r>
              <a:rPr lang="pt-BR" dirty="0"/>
              <a:t>EUA – FALTA DE PREPARO – OBAMA CRIOU CENTRO DE COMBATE</a:t>
            </a:r>
          </a:p>
          <a:p>
            <a:r>
              <a:rPr lang="pt-BR" dirty="0"/>
              <a:t>TRUMP DESMONTOU ESTE CENTRO. CORTES NA CIÊNCIA.COMBATE DE DOENÇAS. 2020 CORTOU 20% DOS GASTOS. FOI AVISADO PELOS CIENTISTAS.</a:t>
            </a:r>
          </a:p>
        </p:txBody>
      </p:sp>
    </p:spTree>
    <p:extLst>
      <p:ext uri="{BB962C8B-B14F-4D97-AF65-F5344CB8AC3E}">
        <p14:creationId xmlns:p14="http://schemas.microsoft.com/office/powerpoint/2010/main" val="124113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a:t>
            </a:r>
          </a:p>
        </p:txBody>
      </p:sp>
      <p:sp>
        <p:nvSpPr>
          <p:cNvPr id="3" name="Espaço Reservado para Conteúdo 2"/>
          <p:cNvSpPr>
            <a:spLocks noGrp="1"/>
          </p:cNvSpPr>
          <p:nvPr>
            <p:ph idx="1"/>
          </p:nvPr>
        </p:nvSpPr>
        <p:spPr>
          <a:xfrm>
            <a:off x="1451579" y="1623848"/>
            <a:ext cx="9603275" cy="3842497"/>
          </a:xfrm>
        </p:spPr>
        <p:txBody>
          <a:bodyPr>
            <a:normAutofit lnSpcReduction="10000"/>
          </a:bodyPr>
          <a:lstStyle/>
          <a:p>
            <a:r>
              <a:rPr lang="pt-BR" dirty="0"/>
              <a:t>“ALGO” NÃO PERMITIU QUE SE PREPARASSEM. </a:t>
            </a:r>
          </a:p>
          <a:p>
            <a:r>
              <a:rPr lang="pt-BR" dirty="0"/>
              <a:t>ALGO- IDEOLOGIAS- CAPITALISMO SELVAGEM ( REDUÇÃO,CORTES DE GASTOS, SUCATEAMENTO)</a:t>
            </a:r>
          </a:p>
          <a:p>
            <a:r>
              <a:rPr lang="pt-BR" dirty="0"/>
              <a:t>COVID 19 SOFRE AS CONSEQUÊNCIAS DO NEOLIBERALISMO. ESTAMOS HÁ 40 ANOS SOFRENDO ESSAS CONSEQUÊNCIAS DE REDUÇÃO.</a:t>
            </a:r>
          </a:p>
          <a:p>
            <a:r>
              <a:rPr lang="pt-BR" dirty="0"/>
              <a:t>ESTADO – EFICIENTE E EFICAZ- PARA ATENDER AO CAPITAL – 10 ANOS DE CORTES.</a:t>
            </a:r>
          </a:p>
          <a:p>
            <a:r>
              <a:rPr lang="pt-BR" dirty="0"/>
              <a:t>MOROSO PARA O POVO</a:t>
            </a:r>
          </a:p>
          <a:p>
            <a:r>
              <a:rPr lang="pt-BR" dirty="0"/>
              <a:t>EX: MOROSO PARA LIBERAR 600,00 REAIS AO POVO</a:t>
            </a:r>
          </a:p>
        </p:txBody>
      </p:sp>
    </p:spTree>
    <p:extLst>
      <p:ext uri="{BB962C8B-B14F-4D97-AF65-F5344CB8AC3E}">
        <p14:creationId xmlns:p14="http://schemas.microsoft.com/office/powerpoint/2010/main" val="359765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a:t>
            </a:r>
          </a:p>
        </p:txBody>
      </p:sp>
      <p:sp>
        <p:nvSpPr>
          <p:cNvPr id="3" name="Espaço Reservado para Conteúdo 2"/>
          <p:cNvSpPr>
            <a:spLocks noGrp="1"/>
          </p:cNvSpPr>
          <p:nvPr>
            <p:ph idx="1"/>
          </p:nvPr>
        </p:nvSpPr>
        <p:spPr/>
        <p:txBody>
          <a:bodyPr/>
          <a:lstStyle/>
          <a:p>
            <a:r>
              <a:rPr lang="pt-BR" dirty="0"/>
              <a:t>O MERCADO ÑÃO VAI INVESTIR TRILHÕES</a:t>
            </a:r>
          </a:p>
          <a:p>
            <a:r>
              <a:rPr lang="pt-BR" dirty="0"/>
              <a:t>COVID19 RESGATA O MANTRA: O GOVERNO NÃO É A SOLUÇÃO...PORQUE O PROBLEMA É O GOVERNO.</a:t>
            </a:r>
          </a:p>
          <a:p>
            <a:r>
              <a:rPr lang="pt-BR" dirty="0"/>
              <a:t>SEM GOVERNO-SEM INVESTIMENTO PÚBLICO</a:t>
            </a:r>
          </a:p>
          <a:p>
            <a:endParaRPr lang="pt-BR" dirty="0"/>
          </a:p>
          <a:p>
            <a:r>
              <a:rPr lang="pt-BR" dirty="0"/>
              <a:t>COVID 19- VEIO MOSTRAR QUE É PRECISO AMPLIAÇÃO PÚBLICA E REDUÇÃO PRIVADA. INVESTIMENTO MACIÇO.</a:t>
            </a:r>
          </a:p>
        </p:txBody>
      </p:sp>
    </p:spTree>
    <p:extLst>
      <p:ext uri="{BB962C8B-B14F-4D97-AF65-F5344CB8AC3E}">
        <p14:creationId xmlns:p14="http://schemas.microsoft.com/office/powerpoint/2010/main" val="2591119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a:t>
            </a:r>
          </a:p>
        </p:txBody>
      </p:sp>
      <p:sp>
        <p:nvSpPr>
          <p:cNvPr id="3" name="Espaço Reservado para Conteúdo 2"/>
          <p:cNvSpPr>
            <a:spLocks noGrp="1"/>
          </p:cNvSpPr>
          <p:nvPr>
            <p:ph idx="1"/>
          </p:nvPr>
        </p:nvSpPr>
        <p:spPr/>
        <p:txBody>
          <a:bodyPr/>
          <a:lstStyle/>
          <a:p>
            <a:r>
              <a:rPr lang="pt-BR" dirty="0"/>
              <a:t>MAIOR CAPACIDADE DE INTERVENÇÃO ESTATAL.</a:t>
            </a:r>
          </a:p>
          <a:p>
            <a:endParaRPr lang="pt-BR" dirty="0"/>
          </a:p>
          <a:p>
            <a:r>
              <a:rPr lang="pt-BR" dirty="0"/>
              <a:t>EX: CHINA PARADIGMÁTICO ESTATAL</a:t>
            </a:r>
          </a:p>
          <a:p>
            <a:r>
              <a:rPr lang="pt-BR" dirty="0"/>
              <a:t>HOSPITAL EM DUAS SEMANAS</a:t>
            </a:r>
          </a:p>
          <a:p>
            <a:r>
              <a:rPr lang="pt-BR" dirty="0"/>
              <a:t>POVO LAVANDO AS RUAS</a:t>
            </a:r>
          </a:p>
        </p:txBody>
      </p:sp>
    </p:spTree>
    <p:extLst>
      <p:ext uri="{BB962C8B-B14F-4D97-AF65-F5344CB8AC3E}">
        <p14:creationId xmlns:p14="http://schemas.microsoft.com/office/powerpoint/2010/main" val="261812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IDEOLÓGICO</a:t>
            </a:r>
          </a:p>
        </p:txBody>
      </p:sp>
      <p:sp>
        <p:nvSpPr>
          <p:cNvPr id="3" name="Espaço Reservado para Conteúdo 2"/>
          <p:cNvSpPr>
            <a:spLocks noGrp="1"/>
          </p:cNvSpPr>
          <p:nvPr>
            <p:ph idx="1"/>
          </p:nvPr>
        </p:nvSpPr>
        <p:spPr/>
        <p:txBody>
          <a:bodyPr/>
          <a:lstStyle/>
          <a:p>
            <a:r>
              <a:rPr lang="pt-BR" dirty="0"/>
              <a:t>NEOLIBERALISMO-IDEOLOGIA EM XEQUE. O MERCADO NÃO TEM RESPOSTA. DEMIURGO DO MUNDO.</a:t>
            </a:r>
          </a:p>
          <a:p>
            <a:endParaRPr lang="pt-BR" dirty="0"/>
          </a:p>
          <a:p>
            <a:r>
              <a:rPr lang="pt-BR" dirty="0"/>
              <a:t>RAUL ZIBECHI –CORONAVÍRUS-A MILITARIZAÇÃO DAS CRISES</a:t>
            </a:r>
          </a:p>
          <a:p>
            <a:r>
              <a:rPr lang="pt-BR" dirty="0"/>
              <a:t>Jornalista Inglês</a:t>
            </a:r>
          </a:p>
        </p:txBody>
      </p:sp>
    </p:spTree>
    <p:extLst>
      <p:ext uri="{BB962C8B-B14F-4D97-AF65-F5344CB8AC3E}">
        <p14:creationId xmlns:p14="http://schemas.microsoft.com/office/powerpoint/2010/main" val="196448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INSTRUMENTALIZADOS DE PLANTÃO</a:t>
            </a:r>
          </a:p>
        </p:txBody>
      </p:sp>
      <p:sp>
        <p:nvSpPr>
          <p:cNvPr id="3" name="Espaço Reservado para Conteúdo 2"/>
          <p:cNvSpPr>
            <a:spLocks noGrp="1"/>
          </p:cNvSpPr>
          <p:nvPr>
            <p:ph idx="1"/>
          </p:nvPr>
        </p:nvSpPr>
        <p:spPr/>
        <p:txBody>
          <a:bodyPr/>
          <a:lstStyle/>
          <a:p>
            <a:r>
              <a:rPr lang="pt-BR" dirty="0"/>
              <a:t>BRASIL E HUNGRIA</a:t>
            </a:r>
          </a:p>
          <a:p>
            <a:r>
              <a:rPr lang="pt-BR" dirty="0"/>
              <a:t>HUNGRIA- SOLICITOU GOVERNAR POR DECRETO- CONTROLE SOCIAL</a:t>
            </a:r>
          </a:p>
          <a:p>
            <a:r>
              <a:rPr lang="pt-BR" dirty="0"/>
              <a:t>BRASIL- PANDEMIA – VOLTA DA DITADURA</a:t>
            </a:r>
          </a:p>
          <a:p>
            <a:endParaRPr lang="pt-BR" dirty="0"/>
          </a:p>
          <a:p>
            <a:r>
              <a:rPr lang="pt-BR" dirty="0"/>
              <a:t>VIKTOR ORBAN- HUNGRIA</a:t>
            </a:r>
          </a:p>
          <a:p>
            <a:r>
              <a:rPr lang="pt-BR" dirty="0"/>
              <a:t>JAIR BOLSONARO - BRASIL</a:t>
            </a:r>
          </a:p>
        </p:txBody>
      </p:sp>
    </p:spTree>
    <p:extLst>
      <p:ext uri="{BB962C8B-B14F-4D97-AF65-F5344CB8AC3E}">
        <p14:creationId xmlns:p14="http://schemas.microsoft.com/office/powerpoint/2010/main" val="1168882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ECONOMIA</a:t>
            </a:r>
          </a:p>
        </p:txBody>
      </p:sp>
      <p:sp>
        <p:nvSpPr>
          <p:cNvPr id="3" name="Espaço Reservado para Conteúdo 2"/>
          <p:cNvSpPr>
            <a:spLocks noGrp="1"/>
          </p:cNvSpPr>
          <p:nvPr>
            <p:ph idx="1"/>
          </p:nvPr>
        </p:nvSpPr>
        <p:spPr/>
        <p:txBody>
          <a:bodyPr>
            <a:normAutofit lnSpcReduction="10000"/>
          </a:bodyPr>
          <a:lstStyle/>
          <a:p>
            <a:r>
              <a:rPr lang="pt-BR" dirty="0"/>
              <a:t>ATINGIU EM CHEIO O CAPITAL</a:t>
            </a:r>
          </a:p>
          <a:p>
            <a:r>
              <a:rPr lang="pt-BR" dirty="0"/>
              <a:t>BRASIL – TRAGÉDIA – GOVERNO PANDEMÔNIO</a:t>
            </a:r>
          </a:p>
          <a:p>
            <a:r>
              <a:rPr lang="pt-BR" dirty="0"/>
              <a:t>BATEU DE FRENTE COM A GLOBALIZAÇÃO. NINGUÉM SABE O QUE VAI ACONTECER. </a:t>
            </a:r>
          </a:p>
          <a:p>
            <a:r>
              <a:rPr lang="pt-BR" dirty="0"/>
              <a:t>AS FORÇAS LUTAM. UNS PARA ESQUERDA OUTROS PARA A DIREITA</a:t>
            </a:r>
          </a:p>
          <a:p>
            <a:r>
              <a:rPr lang="pt-BR" dirty="0"/>
              <a:t>O MERCADO NÃO VÊ COMO O POVO VÊ. A PRIORIDADE É GANHAR DINHEIRO. EX: PREÇO DO ÁLCOOL GEL.</a:t>
            </a:r>
          </a:p>
          <a:p>
            <a:r>
              <a:rPr lang="pt-BR" dirty="0"/>
              <a:t>BATEU DE FRENTE COM A GLOBALIZAÇÃO</a:t>
            </a:r>
          </a:p>
        </p:txBody>
      </p:sp>
    </p:spTree>
    <p:extLst>
      <p:ext uri="{BB962C8B-B14F-4D97-AF65-F5344CB8AC3E}">
        <p14:creationId xmlns:p14="http://schemas.microsoft.com/office/powerpoint/2010/main" val="2452543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ECONOMIA</a:t>
            </a:r>
          </a:p>
        </p:txBody>
      </p:sp>
      <p:sp>
        <p:nvSpPr>
          <p:cNvPr id="3" name="Espaço Reservado para Conteúdo 2"/>
          <p:cNvSpPr>
            <a:spLocks noGrp="1"/>
          </p:cNvSpPr>
          <p:nvPr>
            <p:ph idx="1"/>
          </p:nvPr>
        </p:nvSpPr>
        <p:spPr/>
        <p:txBody>
          <a:bodyPr/>
          <a:lstStyle/>
          <a:p>
            <a:r>
              <a:rPr lang="pt-BR" dirty="0"/>
              <a:t>MERCADO DA EDUCAÇÃO</a:t>
            </a:r>
          </a:p>
          <a:p>
            <a:r>
              <a:rPr lang="pt-BR" dirty="0"/>
              <a:t>TRANSFORMAR A EDUCAÇÃO EM DIREITO PRIVADO.( MERCADORIA). ESTÃO SEDENTAS PARA LUCRAR NESTE MOMENTO.</a:t>
            </a:r>
          </a:p>
        </p:txBody>
      </p:sp>
    </p:spTree>
    <p:extLst>
      <p:ext uri="{BB962C8B-B14F-4D97-AF65-F5344CB8AC3E}">
        <p14:creationId xmlns:p14="http://schemas.microsoft.com/office/powerpoint/2010/main" val="3362765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EDUCAÇÃO</a:t>
            </a:r>
          </a:p>
        </p:txBody>
      </p:sp>
      <p:sp>
        <p:nvSpPr>
          <p:cNvPr id="3" name="Espaço Reservado para Conteúdo 2"/>
          <p:cNvSpPr>
            <a:spLocks noGrp="1"/>
          </p:cNvSpPr>
          <p:nvPr>
            <p:ph idx="1"/>
          </p:nvPr>
        </p:nvSpPr>
        <p:spPr/>
        <p:txBody>
          <a:bodyPr/>
          <a:lstStyle/>
          <a:p>
            <a:r>
              <a:rPr lang="pt-BR" dirty="0"/>
              <a:t>DIFICULTOU A VIDA DE ALUNOS, PROFISSIONAIS E PAIS-</a:t>
            </a:r>
          </a:p>
          <a:p>
            <a:r>
              <a:rPr lang="pt-BR" dirty="0"/>
              <a:t>COMPLICOU A VIDA</a:t>
            </a:r>
          </a:p>
          <a:p>
            <a:r>
              <a:rPr lang="pt-BR" dirty="0"/>
              <a:t>NÃO FORAM OUVIDOS</a:t>
            </a:r>
          </a:p>
          <a:p>
            <a:r>
              <a:rPr lang="pt-BR" dirty="0"/>
              <a:t>GESTÃO DEMOCRÁTICA – FACILITA A VIDA DAS CORPORAÇÕES</a:t>
            </a:r>
          </a:p>
        </p:txBody>
      </p:sp>
    </p:spTree>
    <p:extLst>
      <p:ext uri="{BB962C8B-B14F-4D97-AF65-F5344CB8AC3E}">
        <p14:creationId xmlns:p14="http://schemas.microsoft.com/office/powerpoint/2010/main" val="2350315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POLÍTICAS PÚBLICAS SEM INTERAÇÃO</a:t>
            </a:r>
          </a:p>
        </p:txBody>
      </p:sp>
      <p:sp>
        <p:nvSpPr>
          <p:cNvPr id="3" name="Espaço Reservado para Conteúdo 2"/>
          <p:cNvSpPr>
            <a:spLocks noGrp="1"/>
          </p:cNvSpPr>
          <p:nvPr>
            <p:ph idx="1"/>
          </p:nvPr>
        </p:nvSpPr>
        <p:spPr/>
        <p:txBody>
          <a:bodyPr/>
          <a:lstStyle/>
          <a:p>
            <a:r>
              <a:rPr lang="pt-BR" dirty="0"/>
              <a:t>PROBLEMAS OBJETIVOS</a:t>
            </a:r>
          </a:p>
          <a:p>
            <a:r>
              <a:rPr lang="pt-BR" dirty="0"/>
              <a:t>USO DA EAD COMO SAÍDA- SOFRIMENTO PAIS, ALUNOS E PROFESSORES</a:t>
            </a:r>
          </a:p>
          <a:p>
            <a:r>
              <a:rPr lang="pt-BR" dirty="0"/>
              <a:t>PAI- CUIDAR DOS AFAZERES- TENSÃO NO AMBIENTE FAMILIAR- NÃO SABE LIDAR COM A PRÁTICA EDUCATIVA</a:t>
            </a:r>
          </a:p>
          <a:p>
            <a:endParaRPr lang="pt-BR" dirty="0"/>
          </a:p>
          <a:p>
            <a:r>
              <a:rPr lang="pt-BR" dirty="0"/>
              <a:t>ESTUDANTES- PERFIS DIFERENTES- UNS TÊM ACESSO- OUTROS NÃO TÊM ACESSO</a:t>
            </a:r>
          </a:p>
        </p:txBody>
      </p:sp>
    </p:spTree>
    <p:extLst>
      <p:ext uri="{BB962C8B-B14F-4D97-AF65-F5344CB8AC3E}">
        <p14:creationId xmlns:p14="http://schemas.microsoft.com/office/powerpoint/2010/main" val="285348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PAUTA</a:t>
            </a:r>
          </a:p>
        </p:txBody>
      </p:sp>
      <p:sp>
        <p:nvSpPr>
          <p:cNvPr id="3" name="Espaço Reservado para Conteúdo 2"/>
          <p:cNvSpPr>
            <a:spLocks noGrp="1"/>
          </p:cNvSpPr>
          <p:nvPr>
            <p:ph idx="1"/>
          </p:nvPr>
        </p:nvSpPr>
        <p:spPr/>
        <p:txBody>
          <a:bodyPr/>
          <a:lstStyle/>
          <a:p>
            <a:r>
              <a:rPr lang="pt-BR" dirty="0"/>
              <a:t>EDUCAÇÃO EM TEMPOS DE PANDEMIA- </a:t>
            </a:r>
          </a:p>
          <a:p>
            <a:r>
              <a:rPr lang="pt-BR" dirty="0"/>
              <a:t>RETROSPECTIVA – LEGISLAÇÃO </a:t>
            </a:r>
          </a:p>
          <a:p>
            <a:r>
              <a:rPr lang="pt-BR" dirty="0"/>
              <a:t>REQUERIMENTO – CONSELHO MUNICIPAL DE EDUCAÇÃO</a:t>
            </a:r>
          </a:p>
          <a:p>
            <a:r>
              <a:rPr lang="pt-BR" dirty="0"/>
              <a:t>ATENDIMENTO AO REQUERIMENTO PELA SEME</a:t>
            </a:r>
          </a:p>
        </p:txBody>
      </p:sp>
    </p:spTree>
    <p:extLst>
      <p:ext uri="{BB962C8B-B14F-4D97-AF65-F5344CB8AC3E}">
        <p14:creationId xmlns:p14="http://schemas.microsoft.com/office/powerpoint/2010/main" val="3154147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POLÍTICAS PÚBLICAS SEM INTERAÇÃO</a:t>
            </a:r>
          </a:p>
        </p:txBody>
      </p:sp>
      <p:sp>
        <p:nvSpPr>
          <p:cNvPr id="3" name="Espaço Reservado para Conteúdo 2"/>
          <p:cNvSpPr>
            <a:spLocks noGrp="1"/>
          </p:cNvSpPr>
          <p:nvPr>
            <p:ph idx="1"/>
          </p:nvPr>
        </p:nvSpPr>
        <p:spPr/>
        <p:txBody>
          <a:bodyPr/>
          <a:lstStyle/>
          <a:p>
            <a:r>
              <a:rPr lang="pt-BR" dirty="0"/>
              <a:t>MEDIAÇÃO</a:t>
            </a:r>
          </a:p>
          <a:p>
            <a:pPr marL="0" indent="0">
              <a:buNone/>
            </a:pPr>
            <a:r>
              <a:rPr lang="pt-BR" dirty="0"/>
              <a:t>PROCESSO DE APRENDIZAGEM</a:t>
            </a:r>
          </a:p>
          <a:p>
            <a:pPr marL="0" indent="0">
              <a:buNone/>
            </a:pPr>
            <a:r>
              <a:rPr lang="pt-BR" dirty="0"/>
              <a:t>ESTUDANTES SE MATRICULAM NO PRESENCIAL</a:t>
            </a:r>
          </a:p>
          <a:p>
            <a:pPr marL="0" indent="0">
              <a:buNone/>
            </a:pPr>
            <a:r>
              <a:rPr lang="pt-BR" dirty="0"/>
              <a:t>EAD – SOBRECARGA – QUANTIDADE DE LIÇÕES</a:t>
            </a:r>
          </a:p>
          <a:p>
            <a:pPr marL="0" indent="0">
              <a:buNone/>
            </a:pPr>
            <a:r>
              <a:rPr lang="pt-BR" dirty="0"/>
              <a:t>PRESENCIAL – A MEDIAÇÃO AMENIZA A SOBRECARGA</a:t>
            </a:r>
          </a:p>
          <a:p>
            <a:pPr marL="0" indent="0">
              <a:buNone/>
            </a:pPr>
            <a:r>
              <a:rPr lang="pt-BR" dirty="0"/>
              <a:t>AUSÊNCIA DE SOCIALIZAÇÃO ENTRE OS ESTUDANTES</a:t>
            </a:r>
          </a:p>
          <a:p>
            <a:pPr marL="0" indent="0">
              <a:buNone/>
            </a:pPr>
            <a:r>
              <a:rPr lang="pt-BR" dirty="0"/>
              <a:t>FALTA DE ACESSO AOS EQUIPAMENTOS DE PONTA</a:t>
            </a:r>
          </a:p>
        </p:txBody>
      </p:sp>
    </p:spTree>
    <p:extLst>
      <p:ext uri="{BB962C8B-B14F-4D97-AF65-F5344CB8AC3E}">
        <p14:creationId xmlns:p14="http://schemas.microsoft.com/office/powerpoint/2010/main" val="1890480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PROFESSORES- PREPARO E FORMAÇÃO</a:t>
            </a:r>
          </a:p>
          <a:p>
            <a:r>
              <a:rPr lang="pt-BR" dirty="0"/>
              <a:t>TRABALHO DOMÉSTICO ( CASA, FILHOS)</a:t>
            </a:r>
          </a:p>
          <a:p>
            <a:r>
              <a:rPr lang="pt-BR" dirty="0"/>
              <a:t>EQUIPAMENTOS RUINS</a:t>
            </a:r>
          </a:p>
          <a:p>
            <a:r>
              <a:rPr lang="pt-BR" dirty="0"/>
              <a:t>SOBRECARGA À MULHER ( PROFESSORA)</a:t>
            </a:r>
          </a:p>
        </p:txBody>
      </p:sp>
      <p:sp>
        <p:nvSpPr>
          <p:cNvPr id="2" name="Título 1"/>
          <p:cNvSpPr>
            <a:spLocks noGrp="1"/>
          </p:cNvSpPr>
          <p:nvPr>
            <p:ph type="title"/>
          </p:nvPr>
        </p:nvSpPr>
        <p:spPr/>
        <p:txBody>
          <a:bodyPr/>
          <a:lstStyle/>
          <a:p>
            <a:r>
              <a:rPr lang="pt-BR" dirty="0"/>
              <a:t>POLÍTICAS PÚBLICAS SEM INTERAÇÃO</a:t>
            </a:r>
          </a:p>
        </p:txBody>
      </p:sp>
    </p:spTree>
    <p:extLst>
      <p:ext uri="{BB962C8B-B14F-4D97-AF65-F5344CB8AC3E}">
        <p14:creationId xmlns:p14="http://schemas.microsoft.com/office/powerpoint/2010/main" val="1891582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Severino Antônio - </a:t>
            </a:r>
            <a:r>
              <a:rPr lang="pt-BR" dirty="0" err="1"/>
              <a:t>eDUCADOR</a:t>
            </a:r>
            <a:endParaRPr lang="pt-BR" dirty="0"/>
          </a:p>
        </p:txBody>
      </p:sp>
      <p:sp>
        <p:nvSpPr>
          <p:cNvPr id="3" name="Espaço Reservado para Conteúdo 2"/>
          <p:cNvSpPr>
            <a:spLocks noGrp="1"/>
          </p:cNvSpPr>
          <p:nvPr>
            <p:ph idx="1"/>
          </p:nvPr>
        </p:nvSpPr>
        <p:spPr/>
        <p:txBody>
          <a:bodyPr/>
          <a:lstStyle/>
          <a:p>
            <a:pPr marL="0" indent="0">
              <a:buNone/>
            </a:pPr>
            <a:r>
              <a:rPr lang="pt-BR" dirty="0"/>
              <a:t>“É preciso ouvir as crianças....escuta poética das crianças...”</a:t>
            </a:r>
          </a:p>
          <a:p>
            <a:pPr marL="0" indent="0">
              <a:buNone/>
            </a:pPr>
            <a:r>
              <a:rPr lang="pt-BR" dirty="0"/>
              <a:t>“Criança tem capacidade de ver o que o adulto não vê”</a:t>
            </a:r>
          </a:p>
          <a:p>
            <a:pPr marL="0" indent="0">
              <a:buNone/>
            </a:pPr>
            <a:r>
              <a:rPr lang="pt-BR" dirty="0"/>
              <a:t>“Criança verbaliza o que está na cara”</a:t>
            </a:r>
          </a:p>
          <a:p>
            <a:pPr marL="0" indent="0">
              <a:buNone/>
            </a:pPr>
            <a:endParaRPr lang="pt-BR" dirty="0"/>
          </a:p>
          <a:p>
            <a:pPr marL="0" indent="0">
              <a:buNone/>
            </a:pPr>
            <a:r>
              <a:rPr lang="pt-BR" dirty="0"/>
              <a:t>Rede social</a:t>
            </a:r>
          </a:p>
          <a:p>
            <a:pPr marL="0" indent="0">
              <a:buNone/>
            </a:pPr>
            <a:r>
              <a:rPr lang="pt-BR" dirty="0"/>
              <a:t>“ A mãe não é igual a você...você tem as manias de </a:t>
            </a:r>
            <a:r>
              <a:rPr lang="pt-BR" dirty="0" err="1"/>
              <a:t>prô</a:t>
            </a:r>
            <a:r>
              <a:rPr lang="pt-BR" dirty="0"/>
              <a:t>....”</a:t>
            </a:r>
          </a:p>
          <a:p>
            <a:pPr marL="0" indent="0">
              <a:buNone/>
            </a:pPr>
            <a:r>
              <a:rPr lang="pt-BR" dirty="0"/>
              <a:t>A mãe não está preparada.....</a:t>
            </a:r>
          </a:p>
        </p:txBody>
      </p:sp>
    </p:spTree>
    <p:extLst>
      <p:ext uri="{BB962C8B-B14F-4D97-AF65-F5344CB8AC3E}">
        <p14:creationId xmlns:p14="http://schemas.microsoft.com/office/powerpoint/2010/main" val="3435006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refletir...</a:t>
            </a:r>
          </a:p>
        </p:txBody>
      </p:sp>
      <p:sp>
        <p:nvSpPr>
          <p:cNvPr id="3" name="Espaço Reservado para Conteúdo 2"/>
          <p:cNvSpPr>
            <a:spLocks noGrp="1"/>
          </p:cNvSpPr>
          <p:nvPr>
            <p:ph idx="1"/>
          </p:nvPr>
        </p:nvSpPr>
        <p:spPr/>
        <p:txBody>
          <a:bodyPr/>
          <a:lstStyle/>
          <a:p>
            <a:r>
              <a:rPr lang="pt-BR" dirty="0"/>
              <a:t>Como encaminhar o processo da vida escolar se nem todos têm recursos?</a:t>
            </a:r>
          </a:p>
          <a:p>
            <a:r>
              <a:rPr lang="pt-BR" dirty="0"/>
              <a:t>O acesso não está universalizado...</a:t>
            </a:r>
          </a:p>
        </p:txBody>
      </p:sp>
    </p:spTree>
    <p:extLst>
      <p:ext uri="{BB962C8B-B14F-4D97-AF65-F5344CB8AC3E}">
        <p14:creationId xmlns:p14="http://schemas.microsoft.com/office/powerpoint/2010/main" val="312341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Observatório da </a:t>
            </a:r>
            <a:r>
              <a:rPr lang="pt-BR" dirty="0" err="1"/>
              <a:t>ufmg</a:t>
            </a:r>
            <a:endParaRPr lang="pt-BR" dirty="0"/>
          </a:p>
        </p:txBody>
      </p:sp>
      <p:sp>
        <p:nvSpPr>
          <p:cNvPr id="3" name="Espaço Reservado para Conteúdo 2"/>
          <p:cNvSpPr>
            <a:spLocks noGrp="1"/>
          </p:cNvSpPr>
          <p:nvPr>
            <p:ph idx="1"/>
          </p:nvPr>
        </p:nvSpPr>
        <p:spPr/>
        <p:txBody>
          <a:bodyPr/>
          <a:lstStyle/>
          <a:p>
            <a:r>
              <a:rPr lang="pt-BR" dirty="0"/>
              <a:t>20% dos alunos não estão conectados</a:t>
            </a:r>
          </a:p>
          <a:p>
            <a:r>
              <a:rPr lang="pt-BR" dirty="0"/>
              <a:t>42 milhões de jovens – 7 milhões são estudantes – 95% escolas públicas</a:t>
            </a:r>
          </a:p>
          <a:p>
            <a:r>
              <a:rPr lang="pt-BR" dirty="0"/>
              <a:t>40% residências não possuem computadores com tecnologia de ponta</a:t>
            </a:r>
          </a:p>
          <a:p>
            <a:r>
              <a:rPr lang="pt-BR" dirty="0"/>
              <a:t>O uso é comum para 3 ou 4 pessoas</a:t>
            </a:r>
          </a:p>
          <a:p>
            <a:r>
              <a:rPr lang="pt-BR" dirty="0"/>
              <a:t>Celulares não têm potência para plataforma EAD</a:t>
            </a:r>
          </a:p>
        </p:txBody>
      </p:sp>
    </p:spTree>
    <p:extLst>
      <p:ext uri="{BB962C8B-B14F-4D97-AF65-F5344CB8AC3E}">
        <p14:creationId xmlns:p14="http://schemas.microsoft.com/office/powerpoint/2010/main" val="3951192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Esses dados...</a:t>
            </a:r>
          </a:p>
        </p:txBody>
      </p:sp>
      <p:sp>
        <p:nvSpPr>
          <p:cNvPr id="3" name="Espaço Reservado para Conteúdo 2"/>
          <p:cNvSpPr>
            <a:spLocks noGrp="1"/>
          </p:cNvSpPr>
          <p:nvPr>
            <p:ph idx="1"/>
          </p:nvPr>
        </p:nvSpPr>
        <p:spPr/>
        <p:txBody>
          <a:bodyPr/>
          <a:lstStyle/>
          <a:p>
            <a:r>
              <a:rPr lang="pt-BR" dirty="0"/>
              <a:t>Efetivam a negação do direito à Educação</a:t>
            </a:r>
          </a:p>
          <a:p>
            <a:r>
              <a:rPr lang="pt-BR" dirty="0"/>
              <a:t>Retroalimenta outras desigualdades econômicas</a:t>
            </a:r>
          </a:p>
          <a:p>
            <a:r>
              <a:rPr lang="pt-BR" dirty="0"/>
              <a:t>Estudantes mais privilegiados vão se sair melhores.</a:t>
            </a:r>
          </a:p>
          <a:p>
            <a:r>
              <a:rPr lang="pt-BR" dirty="0"/>
              <a:t>EAD prejudica os que mais precisam</a:t>
            </a:r>
          </a:p>
          <a:p>
            <a:endParaRPr lang="pt-BR" dirty="0"/>
          </a:p>
          <a:p>
            <a:r>
              <a:rPr lang="pt-BR" dirty="0"/>
              <a:t>“GRIPIZINHA” TEXTO DE MICHEL LORRY-NEOLIBERALISMO SOCIAL</a:t>
            </a:r>
          </a:p>
        </p:txBody>
      </p:sp>
    </p:spTree>
    <p:extLst>
      <p:ext uri="{BB962C8B-B14F-4D97-AF65-F5344CB8AC3E}">
        <p14:creationId xmlns:p14="http://schemas.microsoft.com/office/powerpoint/2010/main" val="1914829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quem apelar?</a:t>
            </a:r>
          </a:p>
        </p:txBody>
      </p:sp>
      <p:sp>
        <p:nvSpPr>
          <p:cNvPr id="3" name="Espaço Reservado para Conteúdo 2"/>
          <p:cNvSpPr>
            <a:spLocks noGrp="1"/>
          </p:cNvSpPr>
          <p:nvPr>
            <p:ph idx="1"/>
          </p:nvPr>
        </p:nvSpPr>
        <p:spPr/>
        <p:txBody>
          <a:bodyPr/>
          <a:lstStyle/>
          <a:p>
            <a:r>
              <a:rPr lang="pt-BR" dirty="0"/>
              <a:t>O Conselho Nacional de Educação segue o MEC</a:t>
            </a:r>
          </a:p>
          <a:p>
            <a:r>
              <a:rPr lang="pt-BR" dirty="0"/>
              <a:t>Flexibilizou os 200 dias letivos- manteve 800 horas- LC 934/01/04/2020</a:t>
            </a:r>
          </a:p>
          <a:p>
            <a:r>
              <a:rPr lang="pt-BR" dirty="0"/>
              <a:t>Nas 800 horas poderão valer-se da EDUCAÇÃO REMOTA</a:t>
            </a:r>
          </a:p>
          <a:p>
            <a:r>
              <a:rPr lang="pt-BR" dirty="0"/>
              <a:t>Educação Infantil, Educação Fundamental, Ensino Médio, Ensino Profissionalizante, EJA e Superior.</a:t>
            </a:r>
          </a:p>
          <a:p>
            <a:r>
              <a:rPr lang="pt-BR" dirty="0"/>
              <a:t>Recomendou mediação dos pais ( os mesmos que não conseguem receber 600)</a:t>
            </a:r>
          </a:p>
          <a:p>
            <a:r>
              <a:rPr lang="pt-BR" dirty="0"/>
              <a:t>Recomendou continuação das avaliações </a:t>
            </a:r>
          </a:p>
        </p:txBody>
      </p:sp>
    </p:spTree>
    <p:extLst>
      <p:ext uri="{BB962C8B-B14F-4D97-AF65-F5344CB8AC3E}">
        <p14:creationId xmlns:p14="http://schemas.microsoft.com/office/powerpoint/2010/main" val="3335526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a:t>
            </a:r>
          </a:p>
        </p:txBody>
      </p:sp>
      <p:sp>
        <p:nvSpPr>
          <p:cNvPr id="3" name="Espaço Reservado para Conteúdo 2"/>
          <p:cNvSpPr>
            <a:spLocks noGrp="1"/>
          </p:cNvSpPr>
          <p:nvPr>
            <p:ph idx="1"/>
          </p:nvPr>
        </p:nvSpPr>
        <p:spPr/>
        <p:txBody>
          <a:bodyPr/>
          <a:lstStyle/>
          <a:p>
            <a:r>
              <a:rPr lang="pt-BR" dirty="0"/>
              <a:t>EUA – já decidiram interromper EAD e lá o acesso é mais intensificado que o nosso.</a:t>
            </a:r>
          </a:p>
          <a:p>
            <a:r>
              <a:rPr lang="pt-BR" dirty="0"/>
              <a:t>Aprofunda as desigualdades</a:t>
            </a:r>
          </a:p>
          <a:p>
            <a:r>
              <a:rPr lang="pt-BR" dirty="0"/>
              <a:t>Favorece a corporação que lida com a Educação com interesses econômicos.</a:t>
            </a:r>
          </a:p>
          <a:p>
            <a:r>
              <a:rPr lang="pt-BR" dirty="0"/>
              <a:t>Campo fértil para efetivação de plataformas de aprendizagens vendidas</a:t>
            </a:r>
          </a:p>
          <a:p>
            <a:r>
              <a:rPr lang="pt-BR" dirty="0"/>
              <a:t>Favorecimento à empresas educacionais</a:t>
            </a:r>
          </a:p>
          <a:p>
            <a:r>
              <a:rPr lang="pt-BR" dirty="0"/>
              <a:t>ROBERTO LERNER – CAMPANHA NACIONAL PELA EDUCAÇÃO</a:t>
            </a:r>
          </a:p>
        </p:txBody>
      </p:sp>
    </p:spTree>
    <p:extLst>
      <p:ext uri="{BB962C8B-B14F-4D97-AF65-F5344CB8AC3E}">
        <p14:creationId xmlns:p14="http://schemas.microsoft.com/office/powerpoint/2010/main" val="165401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bncc</a:t>
            </a:r>
            <a:endParaRPr lang="pt-BR" dirty="0"/>
          </a:p>
        </p:txBody>
      </p:sp>
      <p:sp>
        <p:nvSpPr>
          <p:cNvPr id="3" name="Espaço Reservado para Conteúdo 2"/>
          <p:cNvSpPr>
            <a:spLocks noGrp="1"/>
          </p:cNvSpPr>
          <p:nvPr>
            <p:ph idx="1"/>
          </p:nvPr>
        </p:nvSpPr>
        <p:spPr/>
        <p:txBody>
          <a:bodyPr/>
          <a:lstStyle/>
          <a:p>
            <a:r>
              <a:rPr lang="pt-BR" dirty="0"/>
              <a:t>Abre para o mercado EAD e plataformas</a:t>
            </a:r>
          </a:p>
          <a:p>
            <a:r>
              <a:rPr lang="pt-BR" dirty="0"/>
              <a:t>COVID 19</a:t>
            </a:r>
          </a:p>
          <a:p>
            <a:r>
              <a:rPr lang="pt-BR" dirty="0"/>
              <a:t>MUNICÍPIOS E ESTADOS COMPRANDO PRIVATIZAÇÕES- FUNDAÇÕES/ ONG/ TODOS PELA EDUCAÇÃO- VINCULADOS AO MERCADO</a:t>
            </a:r>
          </a:p>
          <a:p>
            <a:endParaRPr lang="pt-BR" dirty="0"/>
          </a:p>
          <a:p>
            <a:r>
              <a:rPr lang="pt-BR" dirty="0"/>
              <a:t>COMO FAZER PARA TRANSFORMAR A EDUCAÇÃO EM DIREITO PÚBLICO AO PRIVADO? O QUE FAZER?</a:t>
            </a:r>
          </a:p>
        </p:txBody>
      </p:sp>
    </p:spTree>
    <p:extLst>
      <p:ext uri="{BB962C8B-B14F-4D97-AF65-F5344CB8AC3E}">
        <p14:creationId xmlns:p14="http://schemas.microsoft.com/office/powerpoint/2010/main" val="1209210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CONDIÇÕES IMPÕE LIMITES... MAS TEMOS POSSIBILIDADES DE AGIR.</a:t>
            </a:r>
          </a:p>
        </p:txBody>
      </p:sp>
      <p:sp>
        <p:nvSpPr>
          <p:cNvPr id="3" name="Espaço Reservado para Conteúdo 2"/>
          <p:cNvSpPr>
            <a:spLocks noGrp="1"/>
          </p:cNvSpPr>
          <p:nvPr>
            <p:ph idx="1"/>
          </p:nvPr>
        </p:nvSpPr>
        <p:spPr/>
        <p:txBody>
          <a:bodyPr/>
          <a:lstStyle/>
          <a:p>
            <a:r>
              <a:rPr lang="pt-BR" dirty="0"/>
              <a:t>PROPOSTA</a:t>
            </a:r>
          </a:p>
          <a:p>
            <a:r>
              <a:rPr lang="pt-BR" dirty="0"/>
              <a:t>ACESSO À INTERNET- DIREITO BÁSICO LIGADO À EDUCAÇÃO- GARANTIR ESTES DIREITOS</a:t>
            </a:r>
          </a:p>
          <a:p>
            <a:r>
              <a:rPr lang="pt-BR" dirty="0"/>
              <a:t>LUTAR POR ESSE DIREITO BÁSICO-DIGITAL E INTERNET</a:t>
            </a:r>
          </a:p>
          <a:p>
            <a:r>
              <a:rPr lang="pt-BR" dirty="0"/>
              <a:t>DIREÇÃO DE ESCOLA E CONSELHO MUNICIPAL DE EDUCAÇÃO- PAPEL IMPORTANTE- GARANTIR O DIREITO À EDUCAÇÃO</a:t>
            </a:r>
          </a:p>
        </p:txBody>
      </p:sp>
    </p:spTree>
    <p:extLst>
      <p:ext uri="{BB962C8B-B14F-4D97-AF65-F5344CB8AC3E}">
        <p14:creationId xmlns:p14="http://schemas.microsoft.com/office/powerpoint/2010/main" val="67476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REFLEXÃO CRÍTICA SOBRE A PANDEMIA E SEUS IMPACTOS- PRESIDENTE EVELIZE</a:t>
            </a:r>
          </a:p>
        </p:txBody>
      </p:sp>
      <p:sp>
        <p:nvSpPr>
          <p:cNvPr id="3" name="Espaço Reservado para Conteúdo 2"/>
          <p:cNvSpPr>
            <a:spLocks noGrp="1"/>
          </p:cNvSpPr>
          <p:nvPr>
            <p:ph idx="1"/>
          </p:nvPr>
        </p:nvSpPr>
        <p:spPr/>
        <p:txBody>
          <a:bodyPr/>
          <a:lstStyle/>
          <a:p>
            <a:r>
              <a:rPr lang="pt-BR" dirty="0"/>
              <a:t>SOCIAL</a:t>
            </a:r>
          </a:p>
          <a:p>
            <a:r>
              <a:rPr lang="pt-BR" dirty="0"/>
              <a:t>IDEOLÓGICO</a:t>
            </a:r>
          </a:p>
          <a:p>
            <a:r>
              <a:rPr lang="pt-BR" dirty="0"/>
              <a:t>POLÍTICO</a:t>
            </a:r>
          </a:p>
          <a:p>
            <a:r>
              <a:rPr lang="pt-BR" dirty="0"/>
              <a:t>ECONÔMICO</a:t>
            </a:r>
          </a:p>
        </p:txBody>
      </p:sp>
    </p:spTree>
    <p:extLst>
      <p:ext uri="{BB962C8B-B14F-4D97-AF65-F5344CB8AC3E}">
        <p14:creationId xmlns:p14="http://schemas.microsoft.com/office/powerpoint/2010/main" val="440877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LUTA</a:t>
            </a:r>
          </a:p>
        </p:txBody>
      </p:sp>
      <p:sp>
        <p:nvSpPr>
          <p:cNvPr id="3" name="Espaço Reservado para Conteúdo 2"/>
          <p:cNvSpPr>
            <a:spLocks noGrp="1"/>
          </p:cNvSpPr>
          <p:nvPr>
            <p:ph idx="1"/>
          </p:nvPr>
        </p:nvSpPr>
        <p:spPr/>
        <p:txBody>
          <a:bodyPr/>
          <a:lstStyle/>
          <a:p>
            <a:r>
              <a:rPr lang="pt-BR" dirty="0"/>
              <a:t>NÃO SEJAM COMPUTADAS AS HORAS EAD( CRIANÇA FINGE QUE APRENDE, PROFESSOR FINGE QUE ENSINA)</a:t>
            </a:r>
          </a:p>
          <a:p>
            <a:r>
              <a:rPr lang="pt-BR" dirty="0"/>
              <a:t>SUSPENDER AVALIAÇÕES EM LARGA ESCALA – ESTAMOS NUM PROCESSO DE ANORMALIDADE</a:t>
            </a:r>
          </a:p>
          <a:p>
            <a:r>
              <a:rPr lang="pt-BR" dirty="0"/>
              <a:t>SUSPENDER O ENEM</a:t>
            </a:r>
          </a:p>
          <a:p>
            <a:r>
              <a:rPr lang="pt-BR" dirty="0"/>
              <a:t>UNIFICAR O CALENDÁRIO 2020/2021 – MAIS TEMPO DE APRENDIZAGEM</a:t>
            </a:r>
          </a:p>
          <a:p>
            <a:r>
              <a:rPr lang="pt-BR" dirty="0"/>
              <a:t>ANO LETIVO NÃO COINCIDE COM ANO CIVIL</a:t>
            </a:r>
          </a:p>
        </p:txBody>
      </p:sp>
    </p:spTree>
    <p:extLst>
      <p:ext uri="{BB962C8B-B14F-4D97-AF65-F5344CB8AC3E}">
        <p14:creationId xmlns:p14="http://schemas.microsoft.com/office/powerpoint/2010/main" val="410216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LUTA</a:t>
            </a:r>
          </a:p>
        </p:txBody>
      </p:sp>
      <p:sp>
        <p:nvSpPr>
          <p:cNvPr id="3" name="Espaço Reservado para Conteúdo 2"/>
          <p:cNvSpPr>
            <a:spLocks noGrp="1"/>
          </p:cNvSpPr>
          <p:nvPr>
            <p:ph idx="1"/>
          </p:nvPr>
        </p:nvSpPr>
        <p:spPr/>
        <p:txBody>
          <a:bodyPr/>
          <a:lstStyle/>
          <a:p>
            <a:r>
              <a:rPr lang="pt-BR" dirty="0"/>
              <a:t>ESTUDANTES, PAIS E PROFESSORES DEVEM SER OUVIDOS NO PROCESSO</a:t>
            </a:r>
          </a:p>
          <a:p>
            <a:r>
              <a:rPr lang="pt-BR" dirty="0"/>
              <a:t>BUROCRATAS NÃO PODEM DECIDIR SOZINHOS. ESTAMOS EM PERÍODO DE ANORMALIDADE.</a:t>
            </a:r>
          </a:p>
          <a:p>
            <a:r>
              <a:rPr lang="pt-BR" dirty="0"/>
              <a:t>EAD – PRODUZIR APRENDIZAGENS PARA A VIDA. TRABALHAR AS EMOÇÕES.USAR OS RECURSOS, SIM. NÃO SOMENTE O CURRÍCULO OFICIAL, APRENDIZAGENS PARA SUPERAR OS PROBLEMAS DA VIDA.</a:t>
            </a:r>
          </a:p>
        </p:txBody>
      </p:sp>
    </p:spTree>
    <p:extLst>
      <p:ext uri="{BB962C8B-B14F-4D97-AF65-F5344CB8AC3E}">
        <p14:creationId xmlns:p14="http://schemas.microsoft.com/office/powerpoint/2010/main" val="940753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OUVIR OS PROFESSORES</a:t>
            </a:r>
          </a:p>
        </p:txBody>
      </p:sp>
      <p:sp>
        <p:nvSpPr>
          <p:cNvPr id="3" name="Espaço Reservado para Conteúdo 2"/>
          <p:cNvSpPr>
            <a:spLocks noGrp="1"/>
          </p:cNvSpPr>
          <p:nvPr>
            <p:ph idx="1"/>
          </p:nvPr>
        </p:nvSpPr>
        <p:spPr/>
        <p:txBody>
          <a:bodyPr/>
          <a:lstStyle/>
          <a:p>
            <a:r>
              <a:rPr lang="pt-BR" dirty="0"/>
              <a:t>OS PROFESSORES TÊM COMPROMISSO ÉTICO/POLÍTICO COM SEUS ALUNOS.</a:t>
            </a:r>
          </a:p>
          <a:p>
            <a:r>
              <a:rPr lang="pt-BR" dirty="0"/>
              <a:t>ALTERNATIVAS SOLIDÁRIAS</a:t>
            </a:r>
          </a:p>
          <a:p>
            <a:endParaRPr lang="pt-BR" dirty="0"/>
          </a:p>
        </p:txBody>
      </p:sp>
    </p:spTree>
    <p:extLst>
      <p:ext uri="{BB962C8B-B14F-4D97-AF65-F5344CB8AC3E}">
        <p14:creationId xmlns:p14="http://schemas.microsoft.com/office/powerpoint/2010/main" val="1824598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 PARA QUANDO VOLTARMOS?</a:t>
            </a:r>
          </a:p>
        </p:txBody>
      </p:sp>
      <p:sp>
        <p:nvSpPr>
          <p:cNvPr id="3" name="Espaço Reservado para Conteúdo 2"/>
          <p:cNvSpPr>
            <a:spLocks noGrp="1"/>
          </p:cNvSpPr>
          <p:nvPr>
            <p:ph idx="1"/>
          </p:nvPr>
        </p:nvSpPr>
        <p:spPr/>
        <p:txBody>
          <a:bodyPr/>
          <a:lstStyle/>
          <a:p>
            <a:r>
              <a:rPr lang="pt-BR" dirty="0"/>
              <a:t>BUROCRATAS NÃO PODEM DEFINIR</a:t>
            </a:r>
          </a:p>
          <a:p>
            <a:r>
              <a:rPr lang="pt-BR" dirty="0"/>
              <a:t>PROFESSORES PRECISAM SER OUVIDOS.</a:t>
            </a:r>
          </a:p>
          <a:p>
            <a:r>
              <a:rPr lang="pt-BR" dirty="0"/>
              <a:t>GOVERNOS SÓ OUVEM FUNDAÇÕES</a:t>
            </a:r>
          </a:p>
          <a:p>
            <a:r>
              <a:rPr lang="pt-BR" dirty="0"/>
              <a:t>OS AFETADOS PRECISAM SER OUVIDOS</a:t>
            </a:r>
          </a:p>
          <a:p>
            <a:r>
              <a:rPr lang="pt-BR" dirty="0"/>
              <a:t>GARANTIR A VOLTA COM CONDIÇÕES SANITÁRIAS</a:t>
            </a:r>
          </a:p>
          <a:p>
            <a:r>
              <a:rPr lang="pt-BR" dirty="0"/>
              <a:t>OCDE ORIENTA ALUNOS VACINADOS,2 METROS DE DISTÂNCIA.</a:t>
            </a:r>
          </a:p>
        </p:txBody>
      </p:sp>
    </p:spTree>
    <p:extLst>
      <p:ext uri="{BB962C8B-B14F-4D97-AF65-F5344CB8AC3E}">
        <p14:creationId xmlns:p14="http://schemas.microsoft.com/office/powerpoint/2010/main" val="2719789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APRENDIZADO</a:t>
            </a:r>
          </a:p>
        </p:txBody>
      </p:sp>
      <p:sp>
        <p:nvSpPr>
          <p:cNvPr id="3" name="Espaço Reservado para Conteúdo 2"/>
          <p:cNvSpPr>
            <a:spLocks noGrp="1"/>
          </p:cNvSpPr>
          <p:nvPr>
            <p:ph idx="1"/>
          </p:nvPr>
        </p:nvSpPr>
        <p:spPr/>
        <p:txBody>
          <a:bodyPr/>
          <a:lstStyle/>
          <a:p>
            <a:r>
              <a:rPr lang="pt-BR" dirty="0"/>
              <a:t>FOCO NO QUE IMPORTA</a:t>
            </a:r>
          </a:p>
          <a:p>
            <a:r>
              <a:rPr lang="pt-BR" dirty="0"/>
              <a:t>APRENDER A REINVENTAR- Ler Ricardo Antunes ( professor Sociologia Unicamp)</a:t>
            </a:r>
          </a:p>
          <a:p>
            <a:r>
              <a:rPr lang="pt-BR" dirty="0"/>
              <a:t>REFLETIR SOBRE OS DIREITOS – Ler Boaventura de Souza Santos- Professor Faculdade de Coimbra</a:t>
            </a:r>
          </a:p>
          <a:p>
            <a:r>
              <a:rPr lang="pt-BR" dirty="0"/>
              <a:t>Refletir sobre o NEOLIBERALISMO ( que não respondeu à pressa e foi desumanizador)</a:t>
            </a:r>
          </a:p>
          <a:p>
            <a:endParaRPr lang="pt-BR" dirty="0"/>
          </a:p>
        </p:txBody>
      </p:sp>
    </p:spTree>
    <p:extLst>
      <p:ext uri="{BB962C8B-B14F-4D97-AF65-F5344CB8AC3E}">
        <p14:creationId xmlns:p14="http://schemas.microsoft.com/office/powerpoint/2010/main" val="4053266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Educação infantil</a:t>
            </a:r>
          </a:p>
        </p:txBody>
      </p:sp>
      <p:sp>
        <p:nvSpPr>
          <p:cNvPr id="3" name="Espaço Reservado para Conteúdo 2"/>
          <p:cNvSpPr>
            <a:spLocks noGrp="1"/>
          </p:cNvSpPr>
          <p:nvPr>
            <p:ph idx="1"/>
          </p:nvPr>
        </p:nvSpPr>
        <p:spPr/>
        <p:txBody>
          <a:bodyPr/>
          <a:lstStyle/>
          <a:p>
            <a:r>
              <a:rPr lang="pt-BR" dirty="0"/>
              <a:t>Crianças e a Tecnologia ( antes monitorado agora liberado) – trabalhar o conceito de que a Tecnologia deve favorecer as aprendizagens</a:t>
            </a:r>
          </a:p>
          <a:p>
            <a:r>
              <a:rPr lang="pt-BR" dirty="0"/>
              <a:t>Linguagem do Universo Infantil- Ludicidade- Tecnologia</a:t>
            </a:r>
          </a:p>
          <a:p>
            <a:r>
              <a:rPr lang="pt-BR" dirty="0"/>
              <a:t>Utilizar EAD para implantar o que é mais adequado para o pleno desenvolvimento infantil.</a:t>
            </a:r>
          </a:p>
          <a:p>
            <a:r>
              <a:rPr lang="pt-BR" dirty="0"/>
              <a:t>Atividades para o desenvolvimento da vida. </a:t>
            </a:r>
          </a:p>
          <a:p>
            <a:r>
              <a:rPr lang="pt-BR" dirty="0"/>
              <a:t>FORMAÇÃO INTEGRAL –físico, intelectual, ético, emocional, moral.</a:t>
            </a:r>
          </a:p>
        </p:txBody>
      </p:sp>
    </p:spTree>
    <p:extLst>
      <p:ext uri="{BB962C8B-B14F-4D97-AF65-F5344CB8AC3E}">
        <p14:creationId xmlns:p14="http://schemas.microsoft.com/office/powerpoint/2010/main" val="1200892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fazer para ouvir os envolvidos?</a:t>
            </a:r>
          </a:p>
        </p:txBody>
      </p:sp>
      <p:sp>
        <p:nvSpPr>
          <p:cNvPr id="3" name="Espaço Reservado para Conteúdo 2"/>
          <p:cNvSpPr>
            <a:spLocks noGrp="1"/>
          </p:cNvSpPr>
          <p:nvPr>
            <p:ph idx="1"/>
          </p:nvPr>
        </p:nvSpPr>
        <p:spPr/>
        <p:txBody>
          <a:bodyPr/>
          <a:lstStyle/>
          <a:p>
            <a:pPr marL="0" indent="0">
              <a:buNone/>
            </a:pPr>
            <a:r>
              <a:rPr lang="pt-BR" dirty="0"/>
              <a:t>Falar com os professores, ouvir os alunos, ouvir os pais.</a:t>
            </a:r>
          </a:p>
          <a:p>
            <a:pPr marL="0" indent="0">
              <a:buNone/>
            </a:pPr>
            <a:r>
              <a:rPr lang="pt-BR" dirty="0"/>
              <a:t>Reinventar, neste momento.</a:t>
            </a:r>
          </a:p>
        </p:txBody>
      </p:sp>
    </p:spTree>
    <p:extLst>
      <p:ext uri="{BB962C8B-B14F-4D97-AF65-F5344CB8AC3E}">
        <p14:creationId xmlns:p14="http://schemas.microsoft.com/office/powerpoint/2010/main" val="282034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Debate/interação</a:t>
            </a:r>
          </a:p>
        </p:txBody>
      </p:sp>
    </p:spTree>
    <p:extLst>
      <p:ext uri="{BB962C8B-B14F-4D97-AF65-F5344CB8AC3E}">
        <p14:creationId xmlns:p14="http://schemas.microsoft.com/office/powerpoint/2010/main" val="2231485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Ii</a:t>
            </a:r>
            <a:r>
              <a:rPr lang="pt-BR" dirty="0"/>
              <a:t> parte- legislação - retrospectiva</a:t>
            </a:r>
          </a:p>
        </p:txBody>
      </p:sp>
      <p:sp>
        <p:nvSpPr>
          <p:cNvPr id="4" name="Retângulo 3"/>
          <p:cNvSpPr/>
          <p:nvPr/>
        </p:nvSpPr>
        <p:spPr>
          <a:xfrm>
            <a:off x="851338" y="2551837"/>
            <a:ext cx="8292662" cy="3231654"/>
          </a:xfrm>
          <a:prstGeom prst="rect">
            <a:avLst/>
          </a:prstGeom>
        </p:spPr>
        <p:txBody>
          <a:bodyPr wrap="square">
            <a:spAutoFit/>
          </a:bodyPr>
          <a:lstStyle/>
          <a:p>
            <a:r>
              <a:rPr lang="pt-BR" dirty="0"/>
              <a:t>DECRETO Nº 64.862/2020, de 13 de março de 2020 – </a:t>
            </a:r>
          </a:p>
          <a:p>
            <a:endParaRPr lang="pt-BR" dirty="0"/>
          </a:p>
          <a:p>
            <a:pPr algn="just"/>
            <a:r>
              <a:rPr lang="pt-BR" sz="2800" dirty="0"/>
              <a:t>Dispõe sobre a adoção, no âmbito da Administração Pública direta e indireta, de medidas temporárias e emergenciais de prevenção de contágio pelo COVID-19 (Novo </a:t>
            </a:r>
            <a:r>
              <a:rPr lang="pt-BR" sz="2800" dirty="0" err="1"/>
              <a:t>Coronavírus</a:t>
            </a:r>
            <a:r>
              <a:rPr lang="pt-BR" sz="2800" dirty="0"/>
              <a:t>), bem como sobre recomendações no setor privado estadual</a:t>
            </a:r>
          </a:p>
        </p:txBody>
      </p:sp>
    </p:spTree>
    <p:extLst>
      <p:ext uri="{BB962C8B-B14F-4D97-AF65-F5344CB8AC3E}">
        <p14:creationId xmlns:p14="http://schemas.microsoft.com/office/powerpoint/2010/main" val="33764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64.864/2020, de 16 de março de 2020 –</a:t>
            </a:r>
          </a:p>
          <a:p>
            <a:endParaRPr lang="pt-BR" dirty="0"/>
          </a:p>
          <a:p>
            <a:r>
              <a:rPr lang="pt-BR" dirty="0"/>
              <a:t> Deliberações como medidas de prevenção no âmbito da Administração estadual, em complementação àquelas previstas no Dec. 64.862-2020 - Dispõe sobre a adoção de medidas adicionais, de caráter temporário e emergencial, de prevenção de contágio pelo COVID-19 (Novo </a:t>
            </a:r>
            <a:r>
              <a:rPr lang="pt-BR" dirty="0" err="1"/>
              <a:t>Coronavírus</a:t>
            </a:r>
            <a:r>
              <a:rPr lang="pt-BR" dirty="0"/>
              <a:t>), e dá providências correlatas</a:t>
            </a:r>
          </a:p>
        </p:txBody>
      </p:sp>
    </p:spTree>
    <p:extLst>
      <p:ext uri="{BB962C8B-B14F-4D97-AF65-F5344CB8AC3E}">
        <p14:creationId xmlns:p14="http://schemas.microsoft.com/office/powerpoint/2010/main" val="195626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SOCIAL</a:t>
            </a:r>
          </a:p>
        </p:txBody>
      </p:sp>
      <p:sp>
        <p:nvSpPr>
          <p:cNvPr id="3" name="Espaço Reservado para Conteúdo 2"/>
          <p:cNvSpPr>
            <a:spLocks noGrp="1"/>
          </p:cNvSpPr>
          <p:nvPr>
            <p:ph idx="1"/>
          </p:nvPr>
        </p:nvSpPr>
        <p:spPr>
          <a:xfrm>
            <a:off x="1451579" y="1466194"/>
            <a:ext cx="9603275" cy="4000152"/>
          </a:xfrm>
        </p:spPr>
        <p:txBody>
          <a:bodyPr>
            <a:normAutofit lnSpcReduction="10000"/>
          </a:bodyPr>
          <a:lstStyle/>
          <a:p>
            <a:r>
              <a:rPr lang="pt-BR" dirty="0"/>
              <a:t>PRESOS AO PRESENTE SEM FIM-AFETA PSICOLOGICAMENTE</a:t>
            </a:r>
          </a:p>
          <a:p>
            <a:r>
              <a:rPr lang="pt-BR" dirty="0"/>
              <a:t>ETERNO DOMINGO À TARDE</a:t>
            </a:r>
          </a:p>
          <a:p>
            <a:r>
              <a:rPr lang="pt-BR" dirty="0"/>
              <a:t>AFASTAMENTO SOCIAL. TODOS NO MESMO BARCO ( IMPRESSÃO)</a:t>
            </a:r>
          </a:p>
          <a:p>
            <a:r>
              <a:rPr lang="pt-BR" dirty="0"/>
              <a:t>“MESMO MAR REVOLTO – BARCOS DIFERENTES” ( EMBARCAÇÃO DE POBRE É DIFERENTE)</a:t>
            </a:r>
          </a:p>
          <a:p>
            <a:r>
              <a:rPr lang="pt-BR" dirty="0"/>
              <a:t>SOCIALMENTE TEM RECORTE: CLASSE, RAÇA, GÊNERO</a:t>
            </a:r>
          </a:p>
          <a:p>
            <a:r>
              <a:rPr lang="pt-BR" dirty="0"/>
              <a:t>COVID 19- ESTAMPA AS CONTRADIÇÕES DO MUNDO CAPITALISTA- VIDA SOCIAL CONTRADITÓRIA- </a:t>
            </a:r>
          </a:p>
          <a:p>
            <a:r>
              <a:rPr lang="pt-BR" dirty="0"/>
              <a:t>EXPÔS OS INTERESSES – EXEMPLO LABORATÓRIOS</a:t>
            </a:r>
          </a:p>
          <a:p>
            <a:endParaRPr lang="pt-BR" dirty="0"/>
          </a:p>
        </p:txBody>
      </p:sp>
    </p:spTree>
    <p:extLst>
      <p:ext uri="{BB962C8B-B14F-4D97-AF65-F5344CB8AC3E}">
        <p14:creationId xmlns:p14="http://schemas.microsoft.com/office/powerpoint/2010/main" val="2750987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64.865/2020, de 18 de março de 2020 – </a:t>
            </a:r>
          </a:p>
          <a:p>
            <a:endParaRPr lang="pt-BR" dirty="0"/>
          </a:p>
          <a:p>
            <a:r>
              <a:rPr lang="pt-BR" dirty="0"/>
              <a:t>Acrescenta dispositivo ao Decreto nº 64.862, de 13 de março de 2020, que dispõe sobre a adoção, no âmbito da Administração Pública direta e indireta, de medidas temporárias e emergenciais de prevenção de contágio pelo COVID-19 (Novo </a:t>
            </a:r>
            <a:r>
              <a:rPr lang="pt-BR" dirty="0" err="1"/>
              <a:t>Coronavírus</a:t>
            </a:r>
            <a:r>
              <a:rPr lang="pt-BR" dirty="0"/>
              <a:t>), bem como sobre recomendações no setor privado estadual</a:t>
            </a:r>
          </a:p>
        </p:txBody>
      </p:sp>
    </p:spTree>
    <p:extLst>
      <p:ext uri="{BB962C8B-B14F-4D97-AF65-F5344CB8AC3E}">
        <p14:creationId xmlns:p14="http://schemas.microsoft.com/office/powerpoint/2010/main" val="1282432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 64.879/2020, de 20 de março de 2020 – </a:t>
            </a:r>
          </a:p>
          <a:p>
            <a:endParaRPr lang="pt-BR" dirty="0"/>
          </a:p>
          <a:p>
            <a:r>
              <a:rPr lang="pt-BR" dirty="0"/>
              <a:t>Retificação do D.O. de 21.3.2020 No artigo 6º, leia-se como segue e não como constou: Artigo 6º - O artigo 4º do Decreto nº 64.862, de 13 de março de 2020, passa a vigorar acrescido de inciso IV, com a seguinte redação: “IV – funcionamento de locais de culto e suas liturgias.</a:t>
            </a:r>
          </a:p>
        </p:txBody>
      </p:sp>
    </p:spTree>
    <p:extLst>
      <p:ext uri="{BB962C8B-B14F-4D97-AF65-F5344CB8AC3E}">
        <p14:creationId xmlns:p14="http://schemas.microsoft.com/office/powerpoint/2010/main" val="11196125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64.880/2020, de 20 de março de 2020 – </a:t>
            </a:r>
          </a:p>
          <a:p>
            <a:endParaRPr lang="pt-BR" dirty="0"/>
          </a:p>
          <a:p>
            <a:endParaRPr lang="pt-BR" dirty="0"/>
          </a:p>
          <a:p>
            <a:r>
              <a:rPr lang="pt-BR" dirty="0"/>
              <a:t>"Dispõe sobre a adoção, no âmbito das Secretarias da Saúde e da Segurança Pública, de medidas temporárias e emergenciais de prevenção de contágio pelo COVID-19 (Novo </a:t>
            </a:r>
            <a:r>
              <a:rPr lang="pt-BR" dirty="0" err="1"/>
              <a:t>Coronavírus</a:t>
            </a:r>
            <a:r>
              <a:rPr lang="pt-BR" dirty="0"/>
              <a:t>)”.</a:t>
            </a:r>
          </a:p>
        </p:txBody>
      </p:sp>
    </p:spTree>
    <p:extLst>
      <p:ext uri="{BB962C8B-B14F-4D97-AF65-F5344CB8AC3E}">
        <p14:creationId xmlns:p14="http://schemas.microsoft.com/office/powerpoint/2010/main" val="4163904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64.881/2020 , de 22 de março de 2020 –</a:t>
            </a:r>
          </a:p>
          <a:p>
            <a:endParaRPr lang="pt-BR" dirty="0"/>
          </a:p>
          <a:p>
            <a:endParaRPr lang="pt-BR" dirty="0"/>
          </a:p>
          <a:p>
            <a:r>
              <a:rPr lang="pt-BR" dirty="0"/>
              <a:t> Decreta quarentena no Estado de São Paulo, no contexto da pandemia do COVID-19 (Novo </a:t>
            </a:r>
            <a:r>
              <a:rPr lang="pt-BR" dirty="0" err="1"/>
              <a:t>Coronavírus</a:t>
            </a:r>
            <a:r>
              <a:rPr lang="pt-BR" dirty="0"/>
              <a:t>), e dá providências complementares. </a:t>
            </a:r>
          </a:p>
        </p:txBody>
      </p:sp>
    </p:spTree>
    <p:extLst>
      <p:ext uri="{BB962C8B-B14F-4D97-AF65-F5344CB8AC3E}">
        <p14:creationId xmlns:p14="http://schemas.microsoft.com/office/powerpoint/2010/main" val="30934831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64.884/2020, de 24 de março de 2020 – </a:t>
            </a:r>
          </a:p>
          <a:p>
            <a:endParaRPr lang="pt-BR" dirty="0"/>
          </a:p>
          <a:p>
            <a:endParaRPr lang="pt-BR" dirty="0"/>
          </a:p>
          <a:p>
            <a:r>
              <a:rPr lang="pt-BR" dirty="0"/>
              <a:t>Dispõe sobre a cobrança de tarifa de transporte coletivo intermunicipal de policiais civis e militares do Estado de São Paulo, no contexto da pandemia COVID-19 (Novo </a:t>
            </a:r>
            <a:r>
              <a:rPr lang="pt-BR" dirty="0" err="1"/>
              <a:t>Coronavírus</a:t>
            </a:r>
            <a:r>
              <a:rPr lang="pt-BR" dirty="0"/>
              <a:t>)</a:t>
            </a:r>
          </a:p>
        </p:txBody>
      </p:sp>
    </p:spTree>
    <p:extLst>
      <p:ext uri="{BB962C8B-B14F-4D97-AF65-F5344CB8AC3E}">
        <p14:creationId xmlns:p14="http://schemas.microsoft.com/office/powerpoint/2010/main" val="1820326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64.891/2020, de 30 de março de 2020 – </a:t>
            </a:r>
          </a:p>
          <a:p>
            <a:endParaRPr lang="pt-BR" dirty="0"/>
          </a:p>
          <a:p>
            <a:r>
              <a:rPr lang="pt-BR" dirty="0"/>
              <a:t>Dispõe sobre o atendimento de necessidade inadiável de alunos da rede pública estadual de ensino em situação de pobreza ou de extrema pobreza, no contexto da pandemia COVID-19 (Novo </a:t>
            </a:r>
            <a:r>
              <a:rPr lang="pt-BR" dirty="0" err="1"/>
              <a:t>Coronavírus</a:t>
            </a:r>
            <a:r>
              <a:rPr lang="pt-BR" dirty="0"/>
              <a:t>), e dá providências correlatas.</a:t>
            </a:r>
          </a:p>
        </p:txBody>
      </p:sp>
    </p:spTree>
    <p:extLst>
      <p:ext uri="{BB962C8B-B14F-4D97-AF65-F5344CB8AC3E}">
        <p14:creationId xmlns:p14="http://schemas.microsoft.com/office/powerpoint/2010/main" val="1371309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64.902, de 1º de abril de 2020 – </a:t>
            </a:r>
          </a:p>
          <a:p>
            <a:endParaRPr lang="pt-BR" dirty="0"/>
          </a:p>
          <a:p>
            <a:r>
              <a:rPr lang="pt-BR" dirty="0"/>
              <a:t>Regulamenta o § 1º do artigo 18 da Lei Complementar nº 1.144, de 11 de julho de 2011, que dispõe sobre o processo de certificação ocupacional para a função de Gerente de Organização Escolar e dá outras providências</a:t>
            </a:r>
          </a:p>
        </p:txBody>
      </p:sp>
    </p:spTree>
    <p:extLst>
      <p:ext uri="{BB962C8B-B14F-4D97-AF65-F5344CB8AC3E}">
        <p14:creationId xmlns:p14="http://schemas.microsoft.com/office/powerpoint/2010/main" val="40711178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51579" y="709448"/>
            <a:ext cx="9603275" cy="4756897"/>
          </a:xfrm>
        </p:spPr>
        <p:txBody>
          <a:bodyPr>
            <a:normAutofit/>
          </a:bodyPr>
          <a:lstStyle/>
          <a:p>
            <a:r>
              <a:rPr lang="pt-BR" dirty="0"/>
              <a:t>DECRETO Nº 64.917, de 03 de Abril de 2020 - Suspende os prazos processuais que especifica João Doria, Governador do Estado de São Paulo, no uso de suas atribuições legais, Considerando o estado de calamidade pública da pandemia do COVID-19 (Novo </a:t>
            </a:r>
            <a:r>
              <a:rPr lang="pt-BR" dirty="0" err="1"/>
              <a:t>Coronavírus</a:t>
            </a:r>
            <a:r>
              <a:rPr lang="pt-BR" dirty="0"/>
              <a:t>), nos termos reconhecidos pelo Decreto nº 64.879, de 20 de março de 2020, e pelo Decreto Legislativo nº 2.493, de 30 de março de 2020; </a:t>
            </a:r>
          </a:p>
          <a:p>
            <a:endParaRPr lang="pt-BR" dirty="0"/>
          </a:p>
          <a:p>
            <a:r>
              <a:rPr lang="pt-BR" dirty="0"/>
              <a:t>Artigo 1º – Enquanto perdurar o estado de calamidade pública reconhecido pelo Decreto nº 64.879, de 20 de março de 2020, e pelo Decreto Legislativo nº 2.493, de 30 de março de 2020, ficam suspensos os prazos nos procedimentos administrativos em curso nos órgãos e entidades da Administração Pública direta e autárquica do Estado de São Paulo.</a:t>
            </a:r>
          </a:p>
        </p:txBody>
      </p:sp>
    </p:spTree>
    <p:extLst>
      <p:ext uri="{BB962C8B-B14F-4D97-AF65-F5344CB8AC3E}">
        <p14:creationId xmlns:p14="http://schemas.microsoft.com/office/powerpoint/2010/main" val="1401362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Nº 64.918, de 03 de abril de 2020 – </a:t>
            </a:r>
          </a:p>
          <a:p>
            <a:endParaRPr lang="pt-BR" dirty="0"/>
          </a:p>
          <a:p>
            <a:r>
              <a:rPr lang="pt-BR" dirty="0"/>
              <a:t>"Altera a redação do Decreto nº 64.879, de 20 de março de 2020, que reconhece o estado de calamidade pública, decorrente da pandemia do COVID-19, que atinge o Estado de São Paulo, e dá providências correlatas"</a:t>
            </a:r>
          </a:p>
        </p:txBody>
      </p:sp>
    </p:spTree>
    <p:extLst>
      <p:ext uri="{BB962C8B-B14F-4D97-AF65-F5344CB8AC3E}">
        <p14:creationId xmlns:p14="http://schemas.microsoft.com/office/powerpoint/2010/main" val="1399249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64.920, DE 6 DE ABRIL DE 2020 - Estende o prazo da quarentena de que trata o Decreto no 64.881, de 22 de março de 2020, e dá providências correlatas </a:t>
            </a:r>
          </a:p>
          <a:p>
            <a:endParaRPr lang="pt-BR" dirty="0"/>
          </a:p>
          <a:p>
            <a:r>
              <a:rPr lang="pt-BR" dirty="0"/>
              <a:t>Artigo 1o - Fica estendido até 22 de abril de 2020 o período de quarentena de que trata o parágrafo único do artigo 1o Decreto no 64.881, de 22 de março de 2020, como medida necessária ao enfrentamento da pandemia da COVID-19 (Novo </a:t>
            </a:r>
            <a:r>
              <a:rPr lang="pt-BR" dirty="0" err="1"/>
              <a:t>Coronavírus</a:t>
            </a:r>
            <a:r>
              <a:rPr lang="pt-BR" dirty="0"/>
              <a:t>), no Estado de São Paulo. </a:t>
            </a:r>
          </a:p>
        </p:txBody>
      </p:sp>
    </p:spTree>
    <p:extLst>
      <p:ext uri="{BB962C8B-B14F-4D97-AF65-F5344CB8AC3E}">
        <p14:creationId xmlns:p14="http://schemas.microsoft.com/office/powerpoint/2010/main" val="211933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SOCIAL</a:t>
            </a:r>
          </a:p>
        </p:txBody>
      </p:sp>
      <p:sp>
        <p:nvSpPr>
          <p:cNvPr id="3" name="Espaço Reservado para Conteúdo 2"/>
          <p:cNvSpPr>
            <a:spLocks noGrp="1"/>
          </p:cNvSpPr>
          <p:nvPr>
            <p:ph idx="1"/>
          </p:nvPr>
        </p:nvSpPr>
        <p:spPr/>
        <p:txBody>
          <a:bodyPr/>
          <a:lstStyle/>
          <a:p>
            <a:r>
              <a:rPr lang="pt-BR" dirty="0"/>
              <a:t>TRABALH0-PRECARIEDADE DO TRABALHO DOS BRASILEIROS</a:t>
            </a:r>
          </a:p>
        </p:txBody>
      </p:sp>
    </p:spTree>
    <p:extLst>
      <p:ext uri="{BB962C8B-B14F-4D97-AF65-F5344CB8AC3E}">
        <p14:creationId xmlns:p14="http://schemas.microsoft.com/office/powerpoint/2010/main" val="16087993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64.926, DE 7 DE ABRIL DE 2020 –</a:t>
            </a:r>
          </a:p>
          <a:p>
            <a:endParaRPr lang="pt-BR" dirty="0"/>
          </a:p>
          <a:p>
            <a:r>
              <a:rPr lang="pt-BR" dirty="0"/>
              <a:t> Suspende temporariamente o dever de recadastramento anual a que se refere o Decreto no 57.467, de 27 de outubro de 2011, e dá providências correlatas.</a:t>
            </a:r>
          </a:p>
        </p:txBody>
      </p:sp>
    </p:spTree>
    <p:extLst>
      <p:ext uri="{BB962C8B-B14F-4D97-AF65-F5344CB8AC3E}">
        <p14:creationId xmlns:p14="http://schemas.microsoft.com/office/powerpoint/2010/main" val="3277908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64.936, DE 13 DE ABRIL DE 2020 – </a:t>
            </a:r>
          </a:p>
          <a:p>
            <a:endParaRPr lang="pt-BR" dirty="0"/>
          </a:p>
          <a:p>
            <a:r>
              <a:rPr lang="pt-BR" dirty="0"/>
              <a:t>Dispõe sobre medidas de redução de despesas no contexto da pandemia da COVID-19 (Novo </a:t>
            </a:r>
            <a:r>
              <a:rPr lang="pt-BR" dirty="0" err="1"/>
              <a:t>Coronavírus</a:t>
            </a:r>
            <a:r>
              <a:rPr lang="pt-BR" dirty="0"/>
              <a:t>)</a:t>
            </a:r>
          </a:p>
        </p:txBody>
      </p:sp>
    </p:spTree>
    <p:extLst>
      <p:ext uri="{BB962C8B-B14F-4D97-AF65-F5344CB8AC3E}">
        <p14:creationId xmlns:p14="http://schemas.microsoft.com/office/powerpoint/2010/main" val="7940367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64.937, DE 13 DE ABRIL DE 2020 – </a:t>
            </a:r>
          </a:p>
          <a:p>
            <a:endParaRPr lang="pt-BR" dirty="0"/>
          </a:p>
          <a:p>
            <a:endParaRPr lang="pt-BR" dirty="0"/>
          </a:p>
          <a:p>
            <a:r>
              <a:rPr lang="pt-BR" dirty="0"/>
              <a:t>Dispõe sobre medidas de redução de despesas com pessoal e encargos sociais, durante a vigência do estado de calamidade pública decorrente da Emergência em Saúde Pública Internacional, no contexto da pandemia da COVID-19 (Novo </a:t>
            </a:r>
            <a:r>
              <a:rPr lang="pt-BR" dirty="0" err="1"/>
              <a:t>Coronavírus</a:t>
            </a:r>
            <a:r>
              <a:rPr lang="pt-BR" dirty="0"/>
              <a:t>)</a:t>
            </a:r>
          </a:p>
        </p:txBody>
      </p:sp>
    </p:spTree>
    <p:extLst>
      <p:ext uri="{BB962C8B-B14F-4D97-AF65-F5344CB8AC3E}">
        <p14:creationId xmlns:p14="http://schemas.microsoft.com/office/powerpoint/2010/main" val="6176302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64.937, DE 13 DE ABRIL DE 2020 – </a:t>
            </a:r>
          </a:p>
          <a:p>
            <a:endParaRPr lang="pt-BR" dirty="0"/>
          </a:p>
          <a:p>
            <a:r>
              <a:rPr lang="pt-BR" dirty="0"/>
              <a:t>Retificação do D.O. de 14-4-2020 No item 1 do § 2o do artigo 1o, leia-se como segue e não como constou: à Secretaria da Saúde e suas entidades vinculadas, bem como ao Instituto de Assistência Médica ao Servidor Público Estadual – IAMSPE, as medidas previstas nos incisos II a VI e no item 1 do § 1o do artigo 1o deste decreto;</a:t>
            </a:r>
          </a:p>
        </p:txBody>
      </p:sp>
    </p:spTree>
    <p:extLst>
      <p:ext uri="{BB962C8B-B14F-4D97-AF65-F5344CB8AC3E}">
        <p14:creationId xmlns:p14="http://schemas.microsoft.com/office/powerpoint/2010/main" val="28548008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64.942, DE 16 DE ABRIL DE 2020 - Suspende o expediente das repartições públicas estaduais no dia 20 de abril de 2020, e dá providências correlatas</a:t>
            </a:r>
          </a:p>
        </p:txBody>
      </p:sp>
    </p:spTree>
    <p:extLst>
      <p:ext uri="{BB962C8B-B14F-4D97-AF65-F5344CB8AC3E}">
        <p14:creationId xmlns:p14="http://schemas.microsoft.com/office/powerpoint/2010/main" val="2711984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64.946, DE 17 DE ABRIL DE 2020 –</a:t>
            </a:r>
          </a:p>
          <a:p>
            <a:endParaRPr lang="pt-BR" dirty="0"/>
          </a:p>
          <a:p>
            <a:r>
              <a:rPr lang="pt-BR" dirty="0"/>
              <a:t> Estende a medida de quarentena de que trata o Decreto no 64.881, de 22 de março de 2020 Artigo 1o – </a:t>
            </a:r>
          </a:p>
          <a:p>
            <a:r>
              <a:rPr lang="pt-BR" dirty="0"/>
              <a:t>Observado o disposto neste decreto, fica estendido, até 10 de maio de 2020, o período de quarentena de que trata o parágrafo único do artigo 1o do Decreto no 64.881, de 22 de março de 2020, como medida necessária ao enfrentamento da pandemia da COVID-19 (Novo </a:t>
            </a:r>
            <a:r>
              <a:rPr lang="pt-BR" dirty="0" err="1"/>
              <a:t>Coronavírus</a:t>
            </a:r>
            <a:r>
              <a:rPr lang="pt-BR" dirty="0"/>
              <a:t>), no Estado de São Paulo. </a:t>
            </a:r>
          </a:p>
        </p:txBody>
      </p:sp>
    </p:spTree>
    <p:extLst>
      <p:ext uri="{BB962C8B-B14F-4D97-AF65-F5344CB8AC3E}">
        <p14:creationId xmlns:p14="http://schemas.microsoft.com/office/powerpoint/2010/main" val="864003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DECRETO No 64.949, DE 23 DE ABRIL DE 2020 – </a:t>
            </a:r>
          </a:p>
          <a:p>
            <a:r>
              <a:rPr lang="pt-BR" dirty="0"/>
              <a:t>Dá nova redação ao artigo 4o do Decreto no 64.881, de 22 de março de 2020, Artigo 1o - O artigo 4o do Decreto no 64.881, de 22 de março de 2020, passa a vigorar com a seguinte redação: “</a:t>
            </a:r>
          </a:p>
          <a:p>
            <a:r>
              <a:rPr lang="pt-BR" dirty="0"/>
              <a:t>Artigo 4o - Fica recomendado que a circulação de pessoas no âmbito do Estado de São Paulo se limite às necessidades imediatas de alimentação, cuidados de saúde e exercício de atividades essenciais, observado o uso permanente de máscaras faciais, de uso profissional ou não.”. (NR) </a:t>
            </a:r>
          </a:p>
        </p:txBody>
      </p:sp>
    </p:spTree>
    <p:extLst>
      <p:ext uri="{BB962C8B-B14F-4D97-AF65-F5344CB8AC3E}">
        <p14:creationId xmlns:p14="http://schemas.microsoft.com/office/powerpoint/2010/main" val="3793272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4855" y="1859340"/>
            <a:ext cx="10657490" cy="2585323"/>
          </a:xfrm>
          <a:prstGeom prst="rect">
            <a:avLst/>
          </a:prstGeom>
        </p:spPr>
        <p:txBody>
          <a:bodyPr wrap="square">
            <a:spAutoFit/>
          </a:bodyPr>
          <a:lstStyle/>
          <a:p>
            <a:r>
              <a:rPr lang="pt-BR" dirty="0"/>
              <a:t>DECRETO No 64.953, DE 27 DE ABRIL DE 2020 - Estende o prazo a que alude o “caput” do artigo 2o do Decreto no 64.879, de 20 de março de 2020, que determinou a suspensão das atividades de natureza não essencial na Administração Pública estadual, no contexto da pandemia da COVID-19 </a:t>
            </a:r>
          </a:p>
          <a:p>
            <a:endParaRPr lang="pt-BR" dirty="0"/>
          </a:p>
          <a:p>
            <a:endParaRPr lang="pt-BR" dirty="0"/>
          </a:p>
          <a:p>
            <a:r>
              <a:rPr lang="pt-BR" dirty="0"/>
              <a:t>Artigo 1o - Fica estendido até 10 de maio de 2020 o prazo a que alude o “caput” do artigo 2o do Decreto no 64.879, de 20 de março de 2020, que determinou a suspensão das atividades de natureza não essencial, no âmbito das Secretarias de Estado, da Procuradoria Geral do Estado e das autarquias. </a:t>
            </a:r>
          </a:p>
        </p:txBody>
      </p:sp>
    </p:spTree>
    <p:extLst>
      <p:ext uri="{BB962C8B-B14F-4D97-AF65-F5344CB8AC3E}">
        <p14:creationId xmlns:p14="http://schemas.microsoft.com/office/powerpoint/2010/main" val="42345060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1, de 17-3-2020, do Comitê Administrativo Extraordinário Covid-19 - Deliberações como medidas de prevenção no âmbito da Administração estadual, em complementação àquelas previstas no Dec. 64.864-2020 - </a:t>
            </a:r>
            <a:r>
              <a:rPr lang="pt-BR" dirty="0" err="1"/>
              <a:t>teletrabalho</a:t>
            </a:r>
            <a:endParaRPr lang="pt-BR" dirty="0"/>
          </a:p>
        </p:txBody>
      </p:sp>
    </p:spTree>
    <p:extLst>
      <p:ext uri="{BB962C8B-B14F-4D97-AF65-F5344CB8AC3E}">
        <p14:creationId xmlns:p14="http://schemas.microsoft.com/office/powerpoint/2010/main" val="1181991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2, de 23-3-2020, do Comitê Administrativo Extraordinário Covid-19, Deliberações como medidas de prevenção no âmbito da Administração estadual – atividades essenciais não abrangidas pela medida de quarentena </a:t>
            </a:r>
          </a:p>
        </p:txBody>
      </p:sp>
    </p:spTree>
    <p:extLst>
      <p:ext uri="{BB962C8B-B14F-4D97-AF65-F5344CB8AC3E}">
        <p14:creationId xmlns:p14="http://schemas.microsoft.com/office/powerpoint/2010/main" val="296425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DADOS RECENTES</a:t>
            </a:r>
          </a:p>
        </p:txBody>
      </p:sp>
      <p:sp>
        <p:nvSpPr>
          <p:cNvPr id="3" name="Espaço Reservado para Conteúdo 2"/>
          <p:cNvSpPr>
            <a:spLocks noGrp="1"/>
          </p:cNvSpPr>
          <p:nvPr>
            <p:ph idx="1"/>
          </p:nvPr>
        </p:nvSpPr>
        <p:spPr>
          <a:xfrm>
            <a:off x="1451579" y="1576552"/>
            <a:ext cx="9603275" cy="3889793"/>
          </a:xfrm>
        </p:spPr>
        <p:txBody>
          <a:bodyPr/>
          <a:lstStyle/>
          <a:p>
            <a:r>
              <a:rPr lang="pt-BR" dirty="0"/>
              <a:t>83,5% POSIÇÕES VULNERÁVEIS</a:t>
            </a:r>
          </a:p>
          <a:p>
            <a:r>
              <a:rPr lang="pt-BR" dirty="0"/>
              <a:t>36,6% VÍNCULOS INFORMAIS DE TRABALHO</a:t>
            </a:r>
          </a:p>
          <a:p>
            <a:r>
              <a:rPr lang="pt-BR" dirty="0"/>
              <a:t>45,9% SETORES AFETADOS PELA PANDEMIA</a:t>
            </a:r>
          </a:p>
          <a:p>
            <a:endParaRPr lang="pt-BR" dirty="0"/>
          </a:p>
          <a:p>
            <a:r>
              <a:rPr lang="pt-BR" dirty="0"/>
              <a:t>NEGROS E MULHERES- SOFREM MAIS</a:t>
            </a:r>
          </a:p>
          <a:p>
            <a:r>
              <a:rPr lang="pt-BR" dirty="0"/>
              <a:t>NEGROS- VÍNCULOS DE TRABALHOS MAIS FRÁGEIS. NÃO POSSUEM ATIVIDADES COM SEGURIDADE</a:t>
            </a:r>
          </a:p>
          <a:p>
            <a:r>
              <a:rPr lang="pt-BR" dirty="0"/>
              <a:t>MULHER- TRIPLA ATIVIDADE- TRABALHO, CASA, FILHOS, ESTUDOS</a:t>
            </a:r>
          </a:p>
        </p:txBody>
      </p:sp>
    </p:spTree>
    <p:extLst>
      <p:ext uri="{BB962C8B-B14F-4D97-AF65-F5344CB8AC3E}">
        <p14:creationId xmlns:p14="http://schemas.microsoft.com/office/powerpoint/2010/main" val="24203150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3, de 24-3-2020, do Comitê Administrativo Extraordinário Covid-19, Deliberações como medidas de prevenção no âmbito da Administração estadual - atividades essenciais não abrangidas pela medida de quarentena </a:t>
            </a:r>
          </a:p>
          <a:p>
            <a:endParaRPr lang="pt-BR" dirty="0"/>
          </a:p>
          <a:p>
            <a:r>
              <a:rPr lang="pt-BR" dirty="0"/>
              <a:t>a) estacionamento e locação de veículos; </a:t>
            </a:r>
          </a:p>
          <a:p>
            <a:r>
              <a:rPr lang="pt-BR" dirty="0"/>
              <a:t>b) comercialização de suplementos alimentares, desde que no âmbito de que trata o item 2 do § 1o do art. 2o do Dec. 64.881-2020.</a:t>
            </a:r>
          </a:p>
        </p:txBody>
      </p:sp>
    </p:spTree>
    <p:extLst>
      <p:ext uri="{BB962C8B-B14F-4D97-AF65-F5344CB8AC3E}">
        <p14:creationId xmlns:p14="http://schemas.microsoft.com/office/powerpoint/2010/main" val="7817587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4, de 25-3-2020, do Comitê Administrativo Extraordinário Covid-19, Deliberações como medidas de prevenção no âmbito da Administração estadual: I - todas as contratações efetuadas no contexto de calamidade pública, inclusive a ocasionada pela pandemia do Novo </a:t>
            </a:r>
            <a:r>
              <a:rPr lang="pt-BR" dirty="0" err="1"/>
              <a:t>Coronavírus</a:t>
            </a:r>
            <a:r>
              <a:rPr lang="pt-BR" dirty="0"/>
              <a:t>, estão dispensadas de prévia aprovação por parte do Comitê Gestor do Gasto Público, nos termos do parágrafo único do art. 2º do Dec. 64.065-2019, com a redação do Dec.64.755-2020</a:t>
            </a:r>
          </a:p>
        </p:txBody>
      </p:sp>
    </p:spTree>
    <p:extLst>
      <p:ext uri="{BB962C8B-B14F-4D97-AF65-F5344CB8AC3E}">
        <p14:creationId xmlns:p14="http://schemas.microsoft.com/office/powerpoint/2010/main" val="2332282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lnSpcReduction="10000"/>
          </a:bodyPr>
          <a:lstStyle/>
          <a:p>
            <a:r>
              <a:rPr lang="pt-BR" dirty="0"/>
              <a:t>Deliberação 5, de 27-3-2020, do Comitê Administrativo Extraordinário Covid-19, Deliberações como medidas de prevenção no âmbito da Administração estadual: Inciso único - o Comitê esclarece que, além daquelas citadas no Dec. 64.881-2020 (art. 2º, § 1º) e complementadas nas Deliberações 2 e 3, as lojas de materiais de construção, considerando que estas fornecem os produtos necessários para a realização de reparos civis emergenciais, bem como para manter o funcionamento da construção civil e indústria, ambas previstas na alínea “a”, do inc. II, da Deliberação 2, de 23-3-2020, deste Comitê, não estão abrangidas pela medida de quarentena, desde que observadas normas sanitárias no contexto do Covid-19.</a:t>
            </a:r>
          </a:p>
        </p:txBody>
      </p:sp>
    </p:spTree>
    <p:extLst>
      <p:ext uri="{BB962C8B-B14F-4D97-AF65-F5344CB8AC3E}">
        <p14:creationId xmlns:p14="http://schemas.microsoft.com/office/powerpoint/2010/main" val="15706497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6, de 30-3-2020, do Comitê Administrativo Extraordinário Covid-19, Deliberações como medidas de prevenção no âmbito da Administração estadual: I – bares, lanchonetes, padarias e restaurantes localizados no interior de postos de combustíveis e derivados podem atender ao público mediante serviços de entrega (“delivery”), “drive </a:t>
            </a:r>
            <a:r>
              <a:rPr lang="pt-BR" dirty="0" err="1"/>
              <a:t>thru</a:t>
            </a:r>
            <a:r>
              <a:rPr lang="pt-BR" dirty="0"/>
              <a:t>” e venda presencial, observadas as recomendações das autoridades sanitárias e vedado, unicamente, o consumo no local; II – estabelecimentos comerciais de assistência técnica de produtos eletroeletrônicos não estão atingidos pela medida de quarentena determinada pelo Dec. 64.881-2020.</a:t>
            </a:r>
          </a:p>
        </p:txBody>
      </p:sp>
    </p:spTree>
    <p:extLst>
      <p:ext uri="{BB962C8B-B14F-4D97-AF65-F5344CB8AC3E}">
        <p14:creationId xmlns:p14="http://schemas.microsoft.com/office/powerpoint/2010/main" val="38448237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7, de 1o-4-2020, do Comitê Administrativo Extraordinário Covid-19, Deliberações como medidas de prevenção no âmbito da Administração estadual: I – o Comitê esclarece que, nos termos do item 2 do § 1o do art. 2o do Dec. 64.881- 2020, consideram-se supermercados e congêneres os estabelecimentos responsáveis por atividade essencial de venda de gêneros alimentícios, com os quais se garantem a segurança alimentar e a saúde da população, facultada, em relação aos demais estabelecimentos, a manutenção de serviço de entrega (“delivery”)</a:t>
            </a:r>
          </a:p>
        </p:txBody>
      </p:sp>
    </p:spTree>
    <p:extLst>
      <p:ext uri="{BB962C8B-B14F-4D97-AF65-F5344CB8AC3E}">
        <p14:creationId xmlns:p14="http://schemas.microsoft.com/office/powerpoint/2010/main" val="36986145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85000" lnSpcReduction="10000"/>
          </a:bodyPr>
          <a:lstStyle/>
          <a:p>
            <a:r>
              <a:rPr lang="pt-BR" dirty="0"/>
              <a:t>Deliberação 8, de 3-4-2020, do Comitê Administrativo Extraordinário Covid-19, Deliberações como medidas de prevenção no âmbito da Administração estadual: I – a medida de quarentena instituída pelo Dec. 64.881- 2020, não se aplica: a) às atividades internas de escritórios de advocacia ou contabilidade, com fechamento do ingresso do público ao seu interior, ressalvado o acesso dos clientes; b) ao funcionamento de prédios comerciais, sem prejuízo de eventuais restrições específicas incidentes sobre suas unidades; c) a estabelecimentos comerciais de peças e acessórios para veículos automotores; II – o Comitê reitera, nos termos, respectivamente, dos itens II, “b”, e I de suas Deliberações 2, de 23-3-2020, e 7, de 1º-4- 2020, que a medida de quarentena não atinge a manutenção de serviços de entrega (“delivery”) e “drive </a:t>
            </a:r>
            <a:r>
              <a:rPr lang="pt-BR" dirty="0" err="1"/>
              <a:t>thru</a:t>
            </a:r>
            <a:r>
              <a:rPr lang="pt-BR" dirty="0"/>
              <a:t>” por estabelecimentos comercias ou prestadores de serviço</a:t>
            </a:r>
          </a:p>
        </p:txBody>
      </p:sp>
    </p:spTree>
    <p:extLst>
      <p:ext uri="{BB962C8B-B14F-4D97-AF65-F5344CB8AC3E}">
        <p14:creationId xmlns:p14="http://schemas.microsoft.com/office/powerpoint/2010/main" val="14046904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9, de 4-4-2020, do Comitê Administrativo Extraordinário Covid-19, de que trata o artigo 3º do Decreto nº 64.864 , de 16 de março de 2020. Torna sem efeito em todas as Secretarias publicadas a Deliberação nº 8, de 3 de abril de 2020, deste Comitê Administrativo Extraordinário Covid-19, de que trata o Artigo 3º do Decreto nº 64.864 , de 16 de março de 2020</a:t>
            </a:r>
          </a:p>
        </p:txBody>
      </p:sp>
    </p:spTree>
    <p:extLst>
      <p:ext uri="{BB962C8B-B14F-4D97-AF65-F5344CB8AC3E}">
        <p14:creationId xmlns:p14="http://schemas.microsoft.com/office/powerpoint/2010/main" val="35001398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10, de 23-4-2020, do Comitê Administrativo Extraordinário Covid-19 O Comitê Administrativo Extraordinário COVID-19, no uso da competência conferida pelo item 1 do parágrafo único do art. 3o do Dec. 64.864-2020, e considerando o disposto no § 2o do art. 4o da LF 13.979-2020, delibera: I – os órgãos e entidades da Administração direta e indireta do Estado de São Paulo deverão encaminhar ao Comitê Gestor do Gasto Público, de que trata o Dec. 64.065- 2019, informações relativas às contratações para aquisição de bens, serviços e insumos destinados ao enfrentamento da pandemia da Covid-19, conforme formulário disponível no sítio eletrônico da Secretaria de Governo; </a:t>
            </a:r>
          </a:p>
        </p:txBody>
      </p:sp>
    </p:spTree>
    <p:extLst>
      <p:ext uri="{BB962C8B-B14F-4D97-AF65-F5344CB8AC3E}">
        <p14:creationId xmlns:p14="http://schemas.microsoft.com/office/powerpoint/2010/main" val="38062586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Deliberação CEE-178, de 1o-4-2020 Fixa normas quanto às atividades do Conselho Estadual de Educação, no período de surto global do Covid-19 (Novo </a:t>
            </a:r>
            <a:r>
              <a:rPr lang="pt-BR" dirty="0" err="1"/>
              <a:t>Coronavírus</a:t>
            </a:r>
            <a:r>
              <a:rPr lang="pt-BR" dirty="0"/>
              <a:t>), e dá outras providências. Art. 1o - No período de 1o-4 a 30-4-2020, ficarão suspensos os prazos </a:t>
            </a:r>
            <a:r>
              <a:rPr lang="pt-BR" dirty="0" err="1"/>
              <a:t>processuaisdos</a:t>
            </a:r>
            <a:r>
              <a:rPr lang="pt-BR" dirty="0"/>
              <a:t> expedientes administrativos junto a este Colegiado. § 1o O serviço de protocolo continuará funcionando exclusivamente para recebimento de documentos por mensagem eletrônica para: protocolo.ceesp@educacao.sp.gov.br, sendo que os anexos devem ser encaminhados em formato PDF-A, com tamanho máximo de 10 MB cada arquivo;</a:t>
            </a:r>
          </a:p>
        </p:txBody>
      </p:sp>
    </p:spTree>
    <p:extLst>
      <p:ext uri="{BB962C8B-B14F-4D97-AF65-F5344CB8AC3E}">
        <p14:creationId xmlns:p14="http://schemas.microsoft.com/office/powerpoint/2010/main" val="4216152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 25, de 17/3/2020 - Dispõe sobre a jornada laboral mediante </a:t>
            </a:r>
            <a:r>
              <a:rPr lang="pt-BR" dirty="0" err="1"/>
              <a:t>teletrabalho</a:t>
            </a:r>
            <a:r>
              <a:rPr lang="pt-BR" dirty="0"/>
              <a:t>, em regulamentação ao Decreto 64.864, de 16/3/2020</a:t>
            </a:r>
          </a:p>
        </p:txBody>
      </p:sp>
    </p:spTree>
    <p:extLst>
      <p:ext uri="{BB962C8B-B14F-4D97-AF65-F5344CB8AC3E}">
        <p14:creationId xmlns:p14="http://schemas.microsoft.com/office/powerpoint/2010/main" val="250923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COVID IMPÔS LIMITES E POSSIBILIDADES</a:t>
            </a:r>
          </a:p>
        </p:txBody>
      </p:sp>
      <p:sp>
        <p:nvSpPr>
          <p:cNvPr id="3" name="Espaço Reservado para Conteúdo 2"/>
          <p:cNvSpPr>
            <a:spLocks noGrp="1"/>
          </p:cNvSpPr>
          <p:nvPr>
            <p:ph idx="1"/>
          </p:nvPr>
        </p:nvSpPr>
        <p:spPr/>
        <p:txBody>
          <a:bodyPr>
            <a:normAutofit lnSpcReduction="10000"/>
          </a:bodyPr>
          <a:lstStyle/>
          <a:p>
            <a:r>
              <a:rPr lang="pt-BR" dirty="0"/>
              <a:t>LIMITES</a:t>
            </a:r>
          </a:p>
          <a:p>
            <a:r>
              <a:rPr lang="pt-BR" dirty="0"/>
              <a:t>POLÍTICAS PÚBLICAS – FORMULAÇÕES</a:t>
            </a:r>
          </a:p>
          <a:p>
            <a:r>
              <a:rPr lang="pt-BR" dirty="0"/>
              <a:t>DOENÇA DESCONHECIDA- NARRATIVAS FALACIONAIS.APENAS O COMPROMISSO COM A PERSUASÃO DO OUTRO.</a:t>
            </a:r>
          </a:p>
          <a:p>
            <a:r>
              <a:rPr lang="pt-BR" dirty="0"/>
              <a:t>DISCURSO CIENTÍFICO- RELATO COM A REALIDADE SEM COMPROMISSO-RAZÃO PELA EMOÇÃO</a:t>
            </a:r>
          </a:p>
          <a:p>
            <a:r>
              <a:rPr lang="pt-BR" dirty="0"/>
              <a:t>PRESENTESEM FIM – SEM PROJEÇÃO- PESSOAS ADOECENDO. COMO REAGIR? FAZER O QUÊ DENTRO DE CASA?</a:t>
            </a:r>
          </a:p>
        </p:txBody>
      </p:sp>
    </p:spTree>
    <p:extLst>
      <p:ext uri="{BB962C8B-B14F-4D97-AF65-F5344CB8AC3E}">
        <p14:creationId xmlns:p14="http://schemas.microsoft.com/office/powerpoint/2010/main" val="1665894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a:t>
            </a:r>
            <a:r>
              <a:rPr lang="pt-BR" dirty="0" err="1"/>
              <a:t>Seduc</a:t>
            </a:r>
            <a:r>
              <a:rPr lang="pt-BR" dirty="0"/>
              <a:t>, de 18/3/2020 – </a:t>
            </a:r>
          </a:p>
          <a:p>
            <a:r>
              <a:rPr lang="pt-BR" dirty="0"/>
              <a:t>Homologando , com fundamento no § 1º do artigo 9º, da Lei 10.403, de 6 de julho de 1971, a DELIBERAÇÃO CEE 177/2020, que fixa normas quanto à reorganização dos calendários escolares, devido ao surto global do </a:t>
            </a:r>
            <a:r>
              <a:rPr lang="pt-BR" dirty="0" err="1"/>
              <a:t>Coronavírus</a:t>
            </a:r>
            <a:r>
              <a:rPr lang="pt-BR" dirty="0"/>
              <a:t>, para o Sistema de Ensino do Estado de São Paulo, e dá outras providências</a:t>
            </a:r>
          </a:p>
        </p:txBody>
      </p:sp>
    </p:spTree>
    <p:extLst>
      <p:ext uri="{BB962C8B-B14F-4D97-AF65-F5344CB8AC3E}">
        <p14:creationId xmlns:p14="http://schemas.microsoft.com/office/powerpoint/2010/main" val="10488834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SE-26, de 18/3/2020 - Altera dispositivos da Resolução SE 25, de 17/3/2020, que dispõe sobre a jornada laboral mediante </a:t>
            </a:r>
            <a:r>
              <a:rPr lang="pt-BR" dirty="0" err="1"/>
              <a:t>teletrabalho</a:t>
            </a:r>
            <a:r>
              <a:rPr lang="pt-BR" dirty="0"/>
              <a:t>, em regulamentação ao Decreto 64.864, de 16/3/2020 </a:t>
            </a:r>
          </a:p>
          <a:p>
            <a:endParaRPr lang="pt-BR" dirty="0"/>
          </a:p>
          <a:p>
            <a:endParaRPr lang="pt-BR" dirty="0"/>
          </a:p>
          <a:p>
            <a:r>
              <a:rPr lang="pt-BR" dirty="0"/>
              <a:t> Resolução SE 27, de 18/3/2020 - Dispõe sobre a suspensão dos contratos e dos convênios de prestação de serviços, e dá providências correlatas</a:t>
            </a:r>
          </a:p>
        </p:txBody>
      </p:sp>
    </p:spTree>
    <p:extLst>
      <p:ext uri="{BB962C8B-B14F-4D97-AF65-F5344CB8AC3E}">
        <p14:creationId xmlns:p14="http://schemas.microsoft.com/office/powerpoint/2010/main" val="5248213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Seduc-28, de 19/3/2020 - Dispõe sobre medidas temporárias de prevenção ao contágio e à transmissão do Covid-19 (Novo </a:t>
            </a:r>
            <a:r>
              <a:rPr lang="pt-BR" dirty="0" err="1"/>
              <a:t>Coronavírus</a:t>
            </a:r>
            <a:r>
              <a:rPr lang="pt-BR" dirty="0"/>
              <a:t>) no âmbito da Secretaria da Educação, em complementação àquelas previstas no Decreto 64.864/2020 </a:t>
            </a:r>
          </a:p>
        </p:txBody>
      </p:sp>
    </p:spTree>
    <p:extLst>
      <p:ext uri="{BB962C8B-B14F-4D97-AF65-F5344CB8AC3E}">
        <p14:creationId xmlns:p14="http://schemas.microsoft.com/office/powerpoint/2010/main" val="31982013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Seduc-29, de 20/3/2020 - Estabelece diretrizes para a organização e funcionamento do Ensino Fundamental e do Ensino Médio da Educação de Jovens e Adultos – EJA em classes </a:t>
            </a:r>
            <a:r>
              <a:rPr lang="pt-BR" dirty="0" err="1"/>
              <a:t>multisseriadas</a:t>
            </a:r>
            <a:r>
              <a:rPr lang="pt-BR" dirty="0"/>
              <a:t>, e dá providências correlatas</a:t>
            </a:r>
          </a:p>
        </p:txBody>
      </p:sp>
    </p:spTree>
    <p:extLst>
      <p:ext uri="{BB962C8B-B14F-4D97-AF65-F5344CB8AC3E}">
        <p14:creationId xmlns:p14="http://schemas.microsoft.com/office/powerpoint/2010/main" val="9980977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Seduc-30, de 20/3/2020 - Dispõe sobre o funcionamento das unidades escolares, como medida preventiva ao novo </a:t>
            </a:r>
            <a:r>
              <a:rPr lang="pt-BR" dirty="0" err="1"/>
              <a:t>Coronavírus</a:t>
            </a:r>
            <a:r>
              <a:rPr lang="pt-BR" dirty="0"/>
              <a:t> (Covid-19), e dá providências correlatas</a:t>
            </a:r>
          </a:p>
        </p:txBody>
      </p:sp>
    </p:spTree>
    <p:extLst>
      <p:ext uri="{BB962C8B-B14F-4D97-AF65-F5344CB8AC3E}">
        <p14:creationId xmlns:p14="http://schemas.microsoft.com/office/powerpoint/2010/main" val="26344748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SE-31, de 23/3/2020 - Regulamenta o pagamento do Auxílio de Avaliação Educacional – AAE no âmbito da Secretaria da Educação do Estado de São Paulo</a:t>
            </a:r>
          </a:p>
        </p:txBody>
      </p:sp>
    </p:spTree>
    <p:extLst>
      <p:ext uri="{BB962C8B-B14F-4D97-AF65-F5344CB8AC3E}">
        <p14:creationId xmlns:p14="http://schemas.microsoft.com/office/powerpoint/2010/main" val="5298952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Seduc-32, de 25/3/2020 –</a:t>
            </a:r>
          </a:p>
          <a:p>
            <a:endParaRPr lang="pt-BR" dirty="0"/>
          </a:p>
          <a:p>
            <a:r>
              <a:rPr lang="pt-BR" dirty="0"/>
              <a:t>Dispõe sobre procedimentos e condições para retirada e utilização dos alimentos em redes conveniadas com fornecimento descentralizado e unidades escolares com fornecimento centralizado em razão da suspensão das aulas como medida de prevenção do contagio pelo Covid-19 (Novo </a:t>
            </a:r>
            <a:r>
              <a:rPr lang="pt-BR" dirty="0" err="1"/>
              <a:t>Coronavírus</a:t>
            </a:r>
            <a:r>
              <a:rPr lang="pt-BR" dirty="0"/>
              <a:t>)</a:t>
            </a:r>
          </a:p>
        </p:txBody>
      </p:sp>
    </p:spTree>
    <p:extLst>
      <p:ext uri="{BB962C8B-B14F-4D97-AF65-F5344CB8AC3E}">
        <p14:creationId xmlns:p14="http://schemas.microsoft.com/office/powerpoint/2010/main" val="18716031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Seduc-33, de 27/3/2020 - Detalha as atribuições do Centro de Aplicação de Avaliações, do Departamento de Avaliação Educacional, e do Centro de Educação de Jovens e Adultos, do Departamento de Atendimento Especializado, ambos da Coordenadoria Pedagógica, e dá providências correlatas</a:t>
            </a:r>
          </a:p>
        </p:txBody>
      </p:sp>
    </p:spTree>
    <p:extLst>
      <p:ext uri="{BB962C8B-B14F-4D97-AF65-F5344CB8AC3E}">
        <p14:creationId xmlns:p14="http://schemas.microsoft.com/office/powerpoint/2010/main" val="1659626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Seduc-34, de 31/3/2020 – </a:t>
            </a:r>
          </a:p>
          <a:p>
            <a:endParaRPr lang="pt-BR" dirty="0"/>
          </a:p>
          <a:p>
            <a:r>
              <a:rPr lang="pt-BR" dirty="0"/>
              <a:t>Altera dispositivos da Resolução </a:t>
            </a:r>
            <a:r>
              <a:rPr lang="pt-BR" dirty="0" err="1"/>
              <a:t>Seduc</a:t>
            </a:r>
            <a:r>
              <a:rPr lang="pt-BR" dirty="0"/>
              <a:t> 28, de 19/3/2020, que dispõe sobre medidas temporárias de prevenção ao contágio e à transmissão do Covid-19 (Novo </a:t>
            </a:r>
            <a:r>
              <a:rPr lang="pt-BR" dirty="0" err="1"/>
              <a:t>Coronavírus</a:t>
            </a:r>
            <a:r>
              <a:rPr lang="pt-BR" dirty="0"/>
              <a:t>) no âmbito da Secretaria da Educação, em complementação àquelas previstas no Decreto 64.864/2020</a:t>
            </a:r>
          </a:p>
        </p:txBody>
      </p:sp>
    </p:spTree>
    <p:extLst>
      <p:ext uri="{BB962C8B-B14F-4D97-AF65-F5344CB8AC3E}">
        <p14:creationId xmlns:p14="http://schemas.microsoft.com/office/powerpoint/2010/main" val="26032540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SE-35, de 31/3/2020 –</a:t>
            </a:r>
          </a:p>
          <a:p>
            <a:endParaRPr lang="pt-BR" dirty="0"/>
          </a:p>
          <a:p>
            <a:r>
              <a:rPr lang="pt-BR" dirty="0"/>
              <a:t> Dispõe sobre a prorrogação da composição da Diretoria Executiva da Associação de Pais e Mestres, em caráter excepcional, em razão das medidas adotadas para prevenção do contágio pelo Covid-19 (Novo </a:t>
            </a:r>
            <a:r>
              <a:rPr lang="pt-BR" dirty="0" err="1"/>
              <a:t>Coronavírus</a:t>
            </a:r>
            <a:r>
              <a:rPr lang="pt-BR" dirty="0"/>
              <a:t>)</a:t>
            </a:r>
          </a:p>
        </p:txBody>
      </p:sp>
    </p:spTree>
    <p:extLst>
      <p:ext uri="{BB962C8B-B14F-4D97-AF65-F5344CB8AC3E}">
        <p14:creationId xmlns:p14="http://schemas.microsoft.com/office/powerpoint/2010/main" val="693963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POSSIBILIDADES</a:t>
            </a:r>
          </a:p>
        </p:txBody>
      </p:sp>
      <p:sp>
        <p:nvSpPr>
          <p:cNvPr id="3" name="Espaço Reservado para Conteúdo 2"/>
          <p:cNvSpPr>
            <a:spLocks noGrp="1"/>
          </p:cNvSpPr>
          <p:nvPr>
            <p:ph idx="1"/>
          </p:nvPr>
        </p:nvSpPr>
        <p:spPr>
          <a:xfrm>
            <a:off x="1451579" y="1529256"/>
            <a:ext cx="9603275" cy="3937090"/>
          </a:xfrm>
        </p:spPr>
        <p:txBody>
          <a:bodyPr>
            <a:normAutofit lnSpcReduction="10000"/>
          </a:bodyPr>
          <a:lstStyle/>
          <a:p>
            <a:r>
              <a:rPr lang="pt-BR" dirty="0"/>
              <a:t>AFASTAMENTO SOCIAL DIMINUIU A POLUIÇÃO</a:t>
            </a:r>
          </a:p>
          <a:p>
            <a:r>
              <a:rPr lang="pt-BR" dirty="0"/>
              <a:t>SOLIDARIEDADE QUE A DOENÇA PROVOCA. NÃO ESTAMOS SÓS.SENTIMENTO SOLIDÁRIO.</a:t>
            </a:r>
          </a:p>
          <a:p>
            <a:r>
              <a:rPr lang="pt-BR" dirty="0"/>
              <a:t>COMUNHÃO PLANETÁRIA</a:t>
            </a:r>
          </a:p>
          <a:p>
            <a:r>
              <a:rPr lang="pt-BR" dirty="0"/>
              <a:t>CONCEPÇÃO DE VÍRUS- TUDO O QUE É SÓLIDO SE DESMANCHA</a:t>
            </a:r>
          </a:p>
          <a:p>
            <a:r>
              <a:rPr lang="pt-BR" dirty="0"/>
              <a:t>FUTURO- NÃO EXISTE FIM DA HISTÓRIA.O FUTURO ESTÁ ABERTO.</a:t>
            </a:r>
          </a:p>
          <a:p>
            <a:r>
              <a:rPr lang="pt-BR" dirty="0"/>
              <a:t>AS CLASSES PRECISAM SE ORGANIZAR</a:t>
            </a:r>
          </a:p>
          <a:p>
            <a:r>
              <a:rPr lang="pt-BR" dirty="0"/>
              <a:t>ZIZEK “ A COVID 19 PODERÁ DERROTAR O CAPITALISMO” (filósofo </a:t>
            </a:r>
            <a:r>
              <a:rPr lang="pt-BR" dirty="0" err="1"/>
              <a:t>Iuguslávia</a:t>
            </a:r>
            <a:r>
              <a:rPr lang="pt-BR" dirty="0"/>
              <a:t>)</a:t>
            </a:r>
          </a:p>
        </p:txBody>
      </p:sp>
    </p:spTree>
    <p:extLst>
      <p:ext uri="{BB962C8B-B14F-4D97-AF65-F5344CB8AC3E}">
        <p14:creationId xmlns:p14="http://schemas.microsoft.com/office/powerpoint/2010/main" val="26310053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SE-36, de 02/4/2020 –</a:t>
            </a:r>
          </a:p>
          <a:p>
            <a:endParaRPr lang="pt-BR" dirty="0"/>
          </a:p>
          <a:p>
            <a:endParaRPr lang="pt-BR" dirty="0"/>
          </a:p>
          <a:p>
            <a:r>
              <a:rPr lang="pt-BR" dirty="0"/>
              <a:t> Autoriza, temporariamente e em caráter excepcional, visando assegurar as condições necessárias ao efetivo e ininterrupto trabalho na Secretaria da Educação, a transformação de processos físicos em processos eletrônicos no âmbito do Programa SP Sem Papel </a:t>
            </a:r>
          </a:p>
        </p:txBody>
      </p:sp>
    </p:spTree>
    <p:extLst>
      <p:ext uri="{BB962C8B-B14F-4D97-AF65-F5344CB8AC3E}">
        <p14:creationId xmlns:p14="http://schemas.microsoft.com/office/powerpoint/2010/main" val="10355285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SE-37, de 02/4/2020 - Altera a composição da Comissão Permanente instituída pela Resolução SE 64, de 14-11-2019</a:t>
            </a:r>
          </a:p>
        </p:txBody>
      </p:sp>
    </p:spTree>
    <p:extLst>
      <p:ext uri="{BB962C8B-B14F-4D97-AF65-F5344CB8AC3E}">
        <p14:creationId xmlns:p14="http://schemas.microsoft.com/office/powerpoint/2010/main" val="2519911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Seduc-38, de 03/4/2020 - Institui o Programa Aprender em Casa, de apoio aos estudos dos alunos no período de suspensão das aulas em decorrência da necessidade de prevenção de contágio pelo Covid-19 (Novo </a:t>
            </a:r>
            <a:r>
              <a:rPr lang="pt-BR" dirty="0" err="1"/>
              <a:t>Coronavírus</a:t>
            </a:r>
            <a:r>
              <a:rPr lang="pt-BR" dirty="0"/>
              <a:t>).</a:t>
            </a:r>
          </a:p>
        </p:txBody>
      </p:sp>
    </p:spTree>
    <p:extLst>
      <p:ext uri="{BB962C8B-B14F-4D97-AF65-F5344CB8AC3E}">
        <p14:creationId xmlns:p14="http://schemas.microsoft.com/office/powerpoint/2010/main" val="17275675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51579" y="457200"/>
            <a:ext cx="9603275" cy="5009145"/>
          </a:xfrm>
        </p:spPr>
        <p:txBody>
          <a:bodyPr>
            <a:normAutofit lnSpcReduction="10000"/>
          </a:bodyPr>
          <a:lstStyle/>
          <a:p>
            <a:r>
              <a:rPr lang="pt-BR" dirty="0"/>
              <a:t>Resolução Seduc-39, de 03/4/2020 - Inclui dispositivo na Resolução SE 65, de 09/12/2019, que dispõe sobre a elaboração do calendário escolar para o ano letivo de 2020. </a:t>
            </a:r>
          </a:p>
          <a:p>
            <a:r>
              <a:rPr lang="pt-BR" dirty="0"/>
              <a:t>Artigo 1º - Incluir os §§ 1º a 3º no artigo 2º da Resolução SE 65, de 09-12-19, com a seguinte redação: </a:t>
            </a:r>
          </a:p>
          <a:p>
            <a:r>
              <a:rPr lang="pt-BR" dirty="0"/>
              <a:t>§ 1º -O disposto nos inciso V, do artigo 2º, da Resolução SE 65, de 09-12-19, com redação dada pela Resolução SE 28, de 19-3-2020, não se aplica aos Professores e Professores Coordenadores dos Núcleos Pedagógicos que contribuirão para a construção de materiais audiovisuais para auxiliar os demais professores e alunos. </a:t>
            </a:r>
          </a:p>
          <a:p>
            <a:r>
              <a:rPr lang="pt-BR" dirty="0"/>
              <a:t>§2º - Os Professores e os Professores Coordenadores a que se referem o §1º deste artigo gozarão de férias regulamentares no período de 22-06-2020 a 06-07-2020.</a:t>
            </a:r>
          </a:p>
        </p:txBody>
      </p:sp>
    </p:spTree>
    <p:extLst>
      <p:ext uri="{BB962C8B-B14F-4D97-AF65-F5344CB8AC3E}">
        <p14:creationId xmlns:p14="http://schemas.microsoft.com/office/powerpoint/2010/main" val="4039191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Seduc-40, de 03/4/2020 - Regulamenta o Decreto 64.891, de 30 de março de 2020, que dispõe sobre o atendimento de necessidade inadiável de alunos da rede pública estadual de ensino em situação de pobreza ou de extrema pobreza, no contexto da pandemia COVID19 (Novo </a:t>
            </a:r>
            <a:r>
              <a:rPr lang="pt-BR" dirty="0" err="1"/>
              <a:t>Coronavírus</a:t>
            </a:r>
            <a:r>
              <a:rPr lang="pt-BR" dirty="0"/>
              <a:t>), e dá providências correlatas</a:t>
            </a:r>
          </a:p>
        </p:txBody>
      </p:sp>
    </p:spTree>
    <p:extLst>
      <p:ext uri="{BB962C8B-B14F-4D97-AF65-F5344CB8AC3E}">
        <p14:creationId xmlns:p14="http://schemas.microsoft.com/office/powerpoint/2010/main" val="42840906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Seduc-41, de 7/4/2020 - Altera a Resolução SE 31, de 23-03-2020, que regulamenta o pagamento do Auxílio de Avaliação Educacional (AAE) no âmbito da Secretaria da Educação do Estado de São Paulo, e dá providências correlatas</a:t>
            </a:r>
          </a:p>
        </p:txBody>
      </p:sp>
    </p:spTree>
    <p:extLst>
      <p:ext uri="{BB962C8B-B14F-4D97-AF65-F5344CB8AC3E}">
        <p14:creationId xmlns:p14="http://schemas.microsoft.com/office/powerpoint/2010/main" val="28697265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r>
              <a:rPr lang="pt-BR" dirty="0"/>
              <a:t>Resolução Seduc-42, de 9-4-2020 - Altera dispositivo da Resolução </a:t>
            </a:r>
            <a:r>
              <a:rPr lang="pt-BR" dirty="0" err="1"/>
              <a:t>Seduc</a:t>
            </a:r>
            <a:r>
              <a:rPr lang="pt-BR" dirty="0"/>
              <a:t> 28, de 19-03- 2020, que dispõe sobre medidas temporárias de prevenção ao contágio e à transmissão do Covid-19 (Novo </a:t>
            </a:r>
            <a:r>
              <a:rPr lang="pt-BR" dirty="0" err="1"/>
              <a:t>Coronavírus</a:t>
            </a:r>
            <a:r>
              <a:rPr lang="pt-BR" dirty="0"/>
              <a:t>) no âmbito da Secretaria da Educação, em complementação àquelas previstas no Decreto 64.864/2020 O Secretário da Educação, resolve: Artigo 1o - Alterar o "caput" do artigo 1o da Resolução </a:t>
            </a:r>
            <a:r>
              <a:rPr lang="pt-BR" dirty="0" err="1"/>
              <a:t>Seduc</a:t>
            </a:r>
            <a:r>
              <a:rPr lang="pt-BR" dirty="0"/>
              <a:t> 28, de 19-03-2020, que passa a vigorar com a seguinte redação: "Artigo 1o - Implantar, no âmbito da Secretaria da Educação, e em caráter excepcional, durante o período de 23-03 a 19-04- 2020, a jornada laboral mediante </a:t>
            </a:r>
            <a:r>
              <a:rPr lang="pt-BR" dirty="0" err="1"/>
              <a:t>teletrabalho</a:t>
            </a:r>
            <a:r>
              <a:rPr lang="pt-BR" dirty="0"/>
              <a:t> dos servidores que se encontram nas situações previstas nos incisos I a III, do Artigo 1o, da Resolução SE 25/2020, alterada pela Resolução SE 26/2020". (NR)</a:t>
            </a:r>
          </a:p>
        </p:txBody>
      </p:sp>
    </p:spTree>
    <p:extLst>
      <p:ext uri="{BB962C8B-B14F-4D97-AF65-F5344CB8AC3E}">
        <p14:creationId xmlns:p14="http://schemas.microsoft.com/office/powerpoint/2010/main" val="32518867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85000" lnSpcReduction="20000"/>
          </a:bodyPr>
          <a:lstStyle/>
          <a:p>
            <a:r>
              <a:rPr lang="pt-BR" dirty="0"/>
              <a:t>Resolução, de 15-4-2020 - Homologando, com fundamento no § 1o do artigo 9o, da Lei 10.403, de 06-07-1971, a Indicação abaixo: INDICAÇÃO CEE 193/2020 - Covid-19 - Normas para as escolas de Educação Infantil do Sistema de Ensino do Estado de São Paulo devido </a:t>
            </a:r>
            <a:r>
              <a:rPr lang="pt-BR" dirty="0" err="1"/>
              <a:t>aosurto</a:t>
            </a:r>
            <a:r>
              <a:rPr lang="pt-BR" dirty="0"/>
              <a:t> global da Covid-19.</a:t>
            </a:r>
          </a:p>
          <a:p>
            <a:r>
              <a:rPr lang="pt-BR" dirty="0"/>
              <a:t>  Resolução SE-43, de 16-4-2020 - Altera a composição da Comissão Especial do Programa de Estímulo à Cidadania Fiscal do Estado de São Paulo, instituída pela Resolução SE-53, de 14-11-2017 </a:t>
            </a:r>
          </a:p>
          <a:p>
            <a:r>
              <a:rPr lang="pt-BR" dirty="0"/>
              <a:t> Resolução SEDUC 44, de 20-4-2020 - Dispõe sobre a reorganização do calendário escolar, das atividades pedagógicas e a extensão do </a:t>
            </a:r>
            <a:r>
              <a:rPr lang="pt-BR" dirty="0" err="1"/>
              <a:t>teletrabalho</a:t>
            </a:r>
            <a:r>
              <a:rPr lang="pt-BR" dirty="0"/>
              <a:t> devido à suspensão das atividades escolares presenciais para prevenir o contágio pelo </a:t>
            </a:r>
            <a:r>
              <a:rPr lang="pt-BR" dirty="0" err="1"/>
              <a:t>coronavírus</a:t>
            </a:r>
            <a:r>
              <a:rPr lang="pt-BR" dirty="0"/>
              <a:t> (COVID19) e dá providências correlatas.</a:t>
            </a:r>
          </a:p>
        </p:txBody>
      </p:sp>
    </p:spTree>
    <p:extLst>
      <p:ext uri="{BB962C8B-B14F-4D97-AF65-F5344CB8AC3E}">
        <p14:creationId xmlns:p14="http://schemas.microsoft.com/office/powerpoint/2010/main" val="1288152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SEDUC 45, de 20-4-2020 - Dispõe sobre a realização e o registro de atividades escolares não presenciais pelas unidades escolares vinculadas ao Sistema de Ensino do Estado de São Paulo, durante o período de restrição das atividades presenciais devido à pandemia de COVID19. </a:t>
            </a:r>
          </a:p>
          <a:p>
            <a:endParaRPr lang="pt-BR" dirty="0"/>
          </a:p>
          <a:p>
            <a:r>
              <a:rPr lang="pt-BR" dirty="0"/>
              <a:t> Resolução </a:t>
            </a:r>
            <a:r>
              <a:rPr lang="pt-BR" dirty="0" err="1"/>
              <a:t>Seduc</a:t>
            </a:r>
            <a:r>
              <a:rPr lang="pt-BR" dirty="0"/>
              <a:t> - 46, de 24-4-2020 - Estabelece o protocolo de entrega de materiais pedagógicos aos alunos matriculados na rede pública estadual de ensino</a:t>
            </a:r>
          </a:p>
        </p:txBody>
      </p:sp>
    </p:spTree>
    <p:extLst>
      <p:ext uri="{BB962C8B-B14F-4D97-AF65-F5344CB8AC3E}">
        <p14:creationId xmlns:p14="http://schemas.microsoft.com/office/powerpoint/2010/main" val="332932092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048000" y="-8251120"/>
            <a:ext cx="6096000" cy="23360241"/>
          </a:xfrm>
          <a:prstGeom prst="rect">
            <a:avLst/>
          </a:prstGeom>
        </p:spPr>
        <p:txBody>
          <a:bodyPr>
            <a:spAutoFit/>
          </a:bodyPr>
          <a:lstStyle/>
          <a:p>
            <a:r>
              <a:rPr lang="pt-BR" dirty="0"/>
              <a:t>Resolução SEDUC 44, de 20-4-2020 Dispõe sobre a reorganização do calendário escolar, das atividades pedagógicas e a extensão do </a:t>
            </a:r>
            <a:r>
              <a:rPr lang="pt-BR" dirty="0" err="1"/>
              <a:t>teletrabalho</a:t>
            </a:r>
            <a:r>
              <a:rPr lang="pt-BR" dirty="0"/>
              <a:t> devido à suspensão das atividades escolares presenciais para prevenir o contágio pelo </a:t>
            </a:r>
            <a:r>
              <a:rPr lang="pt-BR" dirty="0" err="1"/>
              <a:t>coronavírus</a:t>
            </a:r>
            <a:r>
              <a:rPr lang="pt-BR" dirty="0"/>
              <a:t> (COVID-19) e dá providências correlatas. O Secretário da Educação, no uso de suas atribuições, e considerando: - o Decreto nº 64.862, de 13 de março de 2020, alterado pelo Decreto nº 64.864, de 16 de março de 2020, que suspendeu as aulas no âmbito da Secretaria da Educação, para prevenir o contágio pelo </a:t>
            </a:r>
            <a:r>
              <a:rPr lang="pt-BR" dirty="0" err="1"/>
              <a:t>coronavírus</a:t>
            </a:r>
            <a:r>
              <a:rPr lang="pt-BR" dirty="0"/>
              <a:t> (COVID-19); - a Deliberação 177/2020 do Conselho Estadual de Educação, homologada pela Resolução SE, de 18-3-2020, que fixa normas quanto à reorganização dos calendários escolares, devido ao surto global do </a:t>
            </a:r>
            <a:r>
              <a:rPr lang="pt-BR" dirty="0" err="1"/>
              <a:t>coronavírus</a:t>
            </a:r>
            <a:r>
              <a:rPr lang="pt-BR" dirty="0"/>
              <a:t>, para o Sistema de Ensino do Estado de São Paulo; - artigo 23 da Lei de Diretrizes e Bases da Educação Nacional (LDB) que dispõe em seu § 2º que o calendário escolar deverá adequar-se às peculiaridades locais, inclusive climáticas e econômicas, a critério do respectivo sistema de ensino, sem com isso reduzir o número de horas letivas previsto nesta Lei; - o artigo 32, § 4º, da LDB que afirma que o ensino fundamental será presencial, sendo o ensino a distância utilizado como complementação da aprendizagem ou em situações emergenciais; Resolve: Artigo 1º - O calendário escolar e as atividades pedagógicas serão reorganizados devido à suspensão das atividades escolares presenciais e o </a:t>
            </a:r>
            <a:r>
              <a:rPr lang="pt-BR" dirty="0" err="1"/>
              <a:t>teletrabalho</a:t>
            </a:r>
            <a:r>
              <a:rPr lang="pt-BR" dirty="0"/>
              <a:t> estendido para prevenir o contágio pelo </a:t>
            </a:r>
            <a:r>
              <a:rPr lang="pt-BR" dirty="0" err="1"/>
              <a:t>coronavírus</a:t>
            </a:r>
            <a:r>
              <a:rPr lang="pt-BR" dirty="0"/>
              <a:t> (COVID-19), conforme o disposto nesta Resolução. Artigo 2º - Os dispositivos da Resolução SE 65/2019 passam a vigorar com a seguinte redação: I - o Inciso VII, do artigo 2º: “VII - 1º bimestre: de 3 de fevereiro a 29 de maio”; (NR) II - o inciso VIII, do artigo 2º: “VIII - 2º bimestre: de 1º de junho a 8 de julho”; (NR) III - a alínea “a”, do inciso II, do artigo 3º: “a) 1ª reunião: até 2 de junho”; (NR) IV - a alínea “b”, do inciso III, do artigo 3º: “b) 25 a 29 de maio”; (NR) V - a alínea “a”, do inciso IV, do artigo 3º: “a) 8 a 12 de junho”; (NR) VI - o §1º, do artigo 6º: “§ 1º - O calendário escolar para o ano letivo de 2020 deverá ser elaborado e inserido na plataforma “Secretaria Escolar Digital” para aprovação do diretor da unidade escolar, até o dia 30-04-2020.”; (NR) VII - o §2º, do artigo 6º: “§ 2º - Após aprovação, o calendário escolar deverá ser submetido para prévia manifestação do Supervisor de Ensino da unidade escolar e posterior homologação do Dirigente Regional de Ensino, até o dia 15-05-2020.”. (NR) Artigo 3º - Incluir dispositivos na Resolução SE 65/2019, com a seguinte redação: I - alínea “e”, no inciso I, do artigo 3º: “e) 22 a 24 de abril”; II - Parágrafo único, no artigo 3º: “Parágrafo único - A data prevista na alínea “a”, do inciso II, deste artigo, poderá ser alterada excepcionalmente quando não for possível a realização do conselho de classe/ano/série no prazo previsto.” Artigo 4º - Alterar o “caput”, do artigo 1º, da Resolução SE 28, de 19-03-2020, que passa a vigorar com a seguinte redação: “Artigo 1º - Implantar, no âmbito da Secretaria da Educação, e em caráter excepcional, durante o período de suspensão das atividades presenciais das escolas por determinação governamental, a jornada laboral mediante </a:t>
            </a:r>
            <a:r>
              <a:rPr lang="pt-BR" dirty="0" err="1"/>
              <a:t>teletrabalho</a:t>
            </a:r>
            <a:r>
              <a:rPr lang="pt-BR" dirty="0"/>
              <a:t> dos servidores que se encontram nas situações previstas nos incisos I a III, do artigo 1º, da Resolução SE 25/2020, alterada pela Resolução SE 26/2020”. (NR) Artigo 5º - Os professores deverão, a partir do dia 22 de abril de 2020, atuar preferencialmente em regime de </a:t>
            </a:r>
            <a:r>
              <a:rPr lang="pt-BR" dirty="0" err="1"/>
              <a:t>teletrabalho</a:t>
            </a:r>
            <a:r>
              <a:rPr lang="pt-BR" dirty="0"/>
              <a:t>, dando continuidade às medidas de isolamento social enquanto se mantiverem. § 1º - Objetivando cumprir as atividades previstas no calendário da rede estadual e suas demais atribuições, os professores que necessitarem de equipamentos ou suporte tecnológico deverão ir à escola, para a utilização dos recursos necessários para realizar as atividades escolares não presenciais e orientar os estudantes e seus responsáveis. § 2º - As Aulas de Trabalho Pedagógico Coletivo - ATPC deverão continuar sendo realizadas semanalmente, a distância, enquanto mantidas as medidas de isolamento social, de acordo com a carga horária de cada professor. Artigo 6º - Os estudantes que não realizarem as atividades não presenciais ou apresentarem maiores dificuldades de aprendizagem, deverão ser encaminhados à recuperação e reforço para a consolidação de aprendizagens essenciais para seu percurso educacional no retorno às aulas presenciais.</a:t>
            </a:r>
          </a:p>
        </p:txBody>
      </p:sp>
    </p:spTree>
    <p:extLst>
      <p:ext uri="{BB962C8B-B14F-4D97-AF65-F5344CB8AC3E}">
        <p14:creationId xmlns:p14="http://schemas.microsoft.com/office/powerpoint/2010/main" val="4247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COVID 19</a:t>
            </a:r>
          </a:p>
        </p:txBody>
      </p:sp>
      <p:sp>
        <p:nvSpPr>
          <p:cNvPr id="3" name="Espaço Reservado para Conteúdo 2"/>
          <p:cNvSpPr>
            <a:spLocks noGrp="1"/>
          </p:cNvSpPr>
          <p:nvPr>
            <p:ph idx="1"/>
          </p:nvPr>
        </p:nvSpPr>
        <p:spPr/>
        <p:txBody>
          <a:bodyPr/>
          <a:lstStyle/>
          <a:p>
            <a:r>
              <a:rPr lang="pt-BR" dirty="0"/>
              <a:t>“A CRISE DA COVID 19 É UM MONSTRO ALIMENTADO PELO CAPITALISMO”</a:t>
            </a:r>
          </a:p>
          <a:p>
            <a:endParaRPr lang="pt-BR" dirty="0"/>
          </a:p>
          <a:p>
            <a:r>
              <a:rPr lang="pt-BR" dirty="0"/>
              <a:t>BOAVENTURA</a:t>
            </a:r>
          </a:p>
          <a:p>
            <a:r>
              <a:rPr lang="pt-BR" dirty="0"/>
              <a:t>DEFENDER A ABERTURA UNIVERSAL DO SUS</a:t>
            </a:r>
          </a:p>
          <a:p>
            <a:r>
              <a:rPr lang="pt-BR" dirty="0"/>
              <a:t>DEFENDER A PRODUÇÃO PÚBLICA DE MEDICAMENTOS PELO ESTADO</a:t>
            </a:r>
          </a:p>
        </p:txBody>
      </p:sp>
    </p:spTree>
    <p:extLst>
      <p:ext uri="{BB962C8B-B14F-4D97-AF65-F5344CB8AC3E}">
        <p14:creationId xmlns:p14="http://schemas.microsoft.com/office/powerpoint/2010/main" val="9420959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62500" lnSpcReduction="20000"/>
          </a:bodyPr>
          <a:lstStyle/>
          <a:p>
            <a:r>
              <a:rPr lang="pt-BR" dirty="0"/>
              <a:t>Dispõe sobre a realização e o registro de atividades escolares não presenciais pelas unidades escolares vinculadas ao Sistema de Ensino do Estado de São Paulo, durante o período de restrição das atividades presenciais devido à pandemia de COVID19. O Secretário da Educação, no uso de suas atribuições, com fundamento nas Constituições Federal e Estadual, na Lei de Diretrizes e Bases da Educação Nacional, no Decreto Estadual nº 64.862/2020, na Deliberação CEE nº 177/2020 e considerando: • os objetivos educacionais do ensino e aprendizagem previstos nos planos da escola e de cada docente para as séries, anos, módulos, etapas ou ciclos, previstos para o ano letivo de 2020; • a autonomia das unidades escolares vinculadas ao Sistema de Ensino do Estado de São Paulo no cumprimento às incumbências previstas nas normas legais; • a necessidade de se assegurar as condições que favoreçam formas de realização de atividades escolares não presenciais; • a importância do planejamento das atividades escolares não presenciais durante o período emergencial e do seu registro para que sejam contabilizados no cumprimento da carga horária obrigatória; • a responsabilidade das instituições do Sistema de Ensino do Estado de São Paulo, segundo o princípio da transparência, em comunicar à comunidade escolar as decisões e informações decorrentes da situação emergencial na prevenção do contágio pelo </a:t>
            </a:r>
            <a:r>
              <a:rPr lang="pt-BR" dirty="0" err="1"/>
              <a:t>coronavírus</a:t>
            </a:r>
            <a:r>
              <a:rPr lang="pt-BR" dirty="0"/>
              <a:t> (COVID-19),</a:t>
            </a:r>
          </a:p>
          <a:p>
            <a:endParaRPr lang="pt-BR" dirty="0"/>
          </a:p>
          <a:p>
            <a:r>
              <a:rPr lang="pt-BR" dirty="0"/>
              <a:t>RESOLUÇÃO 45/2020</a:t>
            </a:r>
          </a:p>
        </p:txBody>
      </p:sp>
    </p:spTree>
    <p:extLst>
      <p:ext uri="{BB962C8B-B14F-4D97-AF65-F5344CB8AC3E}">
        <p14:creationId xmlns:p14="http://schemas.microsoft.com/office/powerpoint/2010/main" val="16800250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93683" y="612845"/>
            <a:ext cx="8450317" cy="4524315"/>
          </a:xfrm>
          <a:prstGeom prst="rect">
            <a:avLst/>
          </a:prstGeom>
        </p:spPr>
        <p:txBody>
          <a:bodyPr wrap="square">
            <a:spAutoFit/>
          </a:bodyPr>
          <a:lstStyle/>
          <a:p>
            <a:r>
              <a:rPr lang="pt-BR" dirty="0">
                <a:solidFill>
                  <a:srgbClr val="000000"/>
                </a:solidFill>
                <a:latin typeface="Times New Roman" panose="02020603050405020304" pitchFamily="18" charset="0"/>
              </a:rPr>
              <a:t>Decretos DECRETO Nº 64.949, DE 23 DE ABRIL DE 2020 Dá nova redação ao artigo 4º do Decreto nº 64.881, de 22 de março de 2020, que decreta quarentena no Estado de São Paulo, no contexto da pandemia da COVID-19 (Novo </a:t>
            </a:r>
            <a:r>
              <a:rPr lang="pt-BR" dirty="0" err="1">
                <a:solidFill>
                  <a:srgbClr val="000000"/>
                </a:solidFill>
                <a:latin typeface="Times New Roman" panose="02020603050405020304" pitchFamily="18" charset="0"/>
              </a:rPr>
              <a:t>Coronavírus</a:t>
            </a:r>
            <a:r>
              <a:rPr lang="pt-BR" dirty="0">
                <a:solidFill>
                  <a:srgbClr val="000000"/>
                </a:solidFill>
                <a:latin typeface="Times New Roman" panose="02020603050405020304" pitchFamily="18" charset="0"/>
              </a:rPr>
              <a:t>), e dá providências complementares JOÃO DORIA, Governador do Estado de São Paulo, no uso de suas atribuições legais, Considerando as recomendações do Centro de Contingência do </a:t>
            </a:r>
            <a:r>
              <a:rPr lang="pt-BR" dirty="0" err="1">
                <a:solidFill>
                  <a:srgbClr val="000000"/>
                </a:solidFill>
                <a:latin typeface="Times New Roman" panose="02020603050405020304" pitchFamily="18" charset="0"/>
              </a:rPr>
              <a:t>Coronavírus</a:t>
            </a:r>
            <a:r>
              <a:rPr lang="pt-BR" dirty="0">
                <a:solidFill>
                  <a:srgbClr val="000000"/>
                </a:solidFill>
                <a:latin typeface="Times New Roman" panose="02020603050405020304" pitchFamily="18" charset="0"/>
              </a:rPr>
              <a:t>, instituído pela Resolução nº 27, de 13 de março de 2020, da Secretaria da Saúde, e Considerando a necessidade de conter a disseminação da COVID-19 e garantir o adequado funcionamento dos serviços de saúde, Decreta: </a:t>
            </a:r>
          </a:p>
          <a:p>
            <a:endParaRPr lang="pt-BR" dirty="0">
              <a:solidFill>
                <a:srgbClr val="000000"/>
              </a:solidFill>
              <a:latin typeface="Times New Roman" panose="02020603050405020304" pitchFamily="18" charset="0"/>
            </a:endParaRPr>
          </a:p>
          <a:p>
            <a:endParaRPr lang="pt-BR" dirty="0">
              <a:solidFill>
                <a:srgbClr val="000000"/>
              </a:solidFill>
              <a:latin typeface="Times New Roman" panose="02020603050405020304" pitchFamily="18" charset="0"/>
            </a:endParaRPr>
          </a:p>
          <a:p>
            <a:r>
              <a:rPr lang="pt-BR" dirty="0">
                <a:solidFill>
                  <a:srgbClr val="000000"/>
                </a:solidFill>
                <a:latin typeface="Times New Roman" panose="02020603050405020304" pitchFamily="18" charset="0"/>
              </a:rPr>
              <a:t>Artigo 1º - O artigo 4º do Decreto nº 64.881, de 22 de março de 2020, passa a vigorar com a seguinte redação: “Artigo 4º - Fica recomendado que a circulação de pessoas no âmbito do Estado de São Paulo se limite às necessidades imediatas de alimentação, cuidados de saúde e exercício de atividades essenciais, observado o uso permanente de máscaras faciais, de uso profissional ou não.” (NR) Artigo 2º - Este decreto entra em vigor na data de sua publicação. Palácio dos Bandeirantes, 23 de abril de 2020 JOÃO DORIA</a:t>
            </a:r>
            <a:endParaRPr lang="pt-BR" dirty="0"/>
          </a:p>
        </p:txBody>
      </p:sp>
    </p:spTree>
    <p:extLst>
      <p:ext uri="{BB962C8B-B14F-4D97-AF65-F5344CB8AC3E}">
        <p14:creationId xmlns:p14="http://schemas.microsoft.com/office/powerpoint/2010/main" val="126128456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51579" y="394138"/>
            <a:ext cx="9603275" cy="5072207"/>
          </a:xfrm>
        </p:spPr>
        <p:txBody>
          <a:bodyPr>
            <a:normAutofit fontScale="92500" lnSpcReduction="20000"/>
          </a:bodyPr>
          <a:lstStyle/>
          <a:p>
            <a:r>
              <a:rPr lang="pt-BR" dirty="0"/>
              <a:t>Resolução </a:t>
            </a:r>
            <a:r>
              <a:rPr lang="pt-BR" dirty="0" err="1"/>
              <a:t>Seduc</a:t>
            </a:r>
            <a:r>
              <a:rPr lang="pt-BR" dirty="0"/>
              <a:t> - 46, de 24-4-2020 </a:t>
            </a:r>
          </a:p>
          <a:p>
            <a:r>
              <a:rPr lang="pt-BR" dirty="0"/>
              <a:t>Estabelece o protocolo de entrega de materiais pedagógicos aos alunos matriculados na rede pública estadual de ensino O Secretário da Educação, resolve: </a:t>
            </a:r>
          </a:p>
          <a:p>
            <a:endParaRPr lang="pt-BR" dirty="0"/>
          </a:p>
          <a:p>
            <a:r>
              <a:rPr lang="pt-BR" dirty="0"/>
              <a:t>Artigo 1º - Estabelecer o protocolo de entrega de materiais pedagógicos aos alunos matriculados na rede pública estadual de ensino. §1º - A entrega dos materiais pedagógicos de que trata o "caput" deste artigo será realizada pela unidade escolar em que o aluno está matriculado, durante o período mínimo de duas semanas. §2º - As unidades escolares devem organizar as entregas a partir do dia 27 de abril, de acordo com o recebimento dos materiais em sua unidade. §3º - Durante a entrega dos materiais pedagógicos, a unidade escolar deverá zelar pelo cumprimento das regras de distanciamento social exigidos nos protocolos da Secretaria da Saúde do Estado de São Paulo e do Comitê Administrativo Extraordinário Covid-19, além de evitar a aglomeração de pessoas. §4º - Os materiais pedagógicos poderão ser retirados pelo próprio aluno ou por seu responsável legal.</a:t>
            </a:r>
          </a:p>
        </p:txBody>
      </p:sp>
    </p:spTree>
    <p:extLst>
      <p:ext uri="{BB962C8B-B14F-4D97-AF65-F5344CB8AC3E}">
        <p14:creationId xmlns:p14="http://schemas.microsoft.com/office/powerpoint/2010/main" val="8213323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19352" y="-1049149"/>
            <a:ext cx="10752082" cy="5078313"/>
          </a:xfrm>
          <a:prstGeom prst="rect">
            <a:avLst/>
          </a:prstGeom>
        </p:spPr>
        <p:txBody>
          <a:bodyPr wrap="square">
            <a:spAutoFit/>
          </a:bodyPr>
          <a:lstStyle/>
          <a:p>
            <a:r>
              <a:rPr lang="pt-BR" dirty="0"/>
              <a:t>Resolução </a:t>
            </a:r>
            <a:r>
              <a:rPr lang="pt-BR" dirty="0" err="1"/>
              <a:t>Seduc</a:t>
            </a:r>
            <a:r>
              <a:rPr lang="pt-BR" dirty="0"/>
              <a:t> - 47, de 29-4-2020 Dispõe sobre a elaboração do calendário escolar devido à suspensão das atividades escolares presenciais como medida de prevenção do contágio pelo </a:t>
            </a:r>
            <a:r>
              <a:rPr lang="pt-BR" dirty="0" err="1"/>
              <a:t>coronavírus</a:t>
            </a:r>
            <a:r>
              <a:rPr lang="pt-BR" dirty="0"/>
              <a:t> (Covid-19) O Secretário da Educação, considerando: - o Decreto 64.862, de 13-03-2020, alterado pelo Decreto 64.864, de 16-03-2020, que suspendeu as aulas no âmbito da Secretaria da Educação, para prevenir o contágio pelo </a:t>
            </a:r>
            <a:r>
              <a:rPr lang="pt-BR" dirty="0" err="1"/>
              <a:t>coronavírus</a:t>
            </a:r>
            <a:r>
              <a:rPr lang="pt-BR" dirty="0"/>
              <a:t> (Covid-19); - a Deliberação 177/2020 do Conselho Estadual de Educação, homologada pela Resolução SE, de 18-3-2020, que fixa normas quanto à reorganização dos calendários escolares, devido ao surto global do </a:t>
            </a:r>
            <a:r>
              <a:rPr lang="pt-BR" dirty="0" err="1"/>
              <a:t>coronavírus</a:t>
            </a:r>
            <a:r>
              <a:rPr lang="pt-BR" dirty="0"/>
              <a:t>, para o Sistema de Ensino do Estado de São Paulo; - artigo 23 da Lei de Diretrizes e Bases da Educação Nacional (LDB) que dispõe em seu § 2º que o calendário escolar deverá adequar-se às peculiaridades locais, inclusive climáticas e econômicas, a critério do respectivo sistema de ensino, sem com isso reduzir o número de horas letivas previsto nesta Lei; - o artigo 32, § 4º, da LDB que afirma que o ensino fundamental será presencial, sendo o ensino a distância utilizado como complementação da aprendizagem ou em situações emergenciais, resolve: Artigo 1º - As unidades escolares estaduais deverão elaborar o calendário escolar do ano de 2020 de forma a garantir a carga horária mínima para os diferentes níveis e modalidades de ensino, respeitadas a proporcionalidade e a mútua correspondência nos cursos que adotam a organização semestral. §1º - Para garantia da carga horária mínima, poderão ser computadas as atividades escolares presenciais e não presenciais no número de horas letivas obrigatórias, conforme as normas vigentes.</a:t>
            </a:r>
          </a:p>
        </p:txBody>
      </p:sp>
    </p:spTree>
    <p:extLst>
      <p:ext uri="{BB962C8B-B14F-4D97-AF65-F5344CB8AC3E}">
        <p14:creationId xmlns:p14="http://schemas.microsoft.com/office/powerpoint/2010/main" val="24575169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3421" y="-1923393"/>
            <a:ext cx="11745309" cy="7017306"/>
          </a:xfrm>
          <a:prstGeom prst="rect">
            <a:avLst/>
          </a:prstGeom>
        </p:spPr>
        <p:txBody>
          <a:bodyPr wrap="square">
            <a:spAutoFit/>
          </a:bodyPr>
          <a:lstStyle/>
          <a:p>
            <a:r>
              <a:rPr lang="pt-BR" dirty="0"/>
              <a:t>Resolução </a:t>
            </a:r>
            <a:r>
              <a:rPr lang="pt-BR" dirty="0" err="1"/>
              <a:t>Seduc</a:t>
            </a:r>
            <a:r>
              <a:rPr lang="pt-BR" dirty="0"/>
              <a:t> - 48, de 29-4-2020 Define, no âmbito da Secretaria da Educação, as atividades de natureza essencial e dá providências correlatas O Secretário da Educação, com fundamento no artigo 2º, do Decreto 64.879, de 20-03-2020, e Considerando o objetivo de oferecer acesso a educação de qualidade para todos os alunos, com equidade e foco prioritário nos alunos que mais precisam, implementando medidas específicas durante a situação de calamidade pública, estabelecida no Decreto 64.879, de 20-03-2020. Considerando o atendimento de necessidade inadiável de alunos da rede pública estadual de ensino em situação de pobreza ou de extrema pobreza, conforme o Decreto 64.891, de 30-03-2020; Considerando a necessidade de utilizar tecnologias para aprimorar a educação da rede estadual de ensino, apoiar as escolas e professores e gerar cada vez mais oportunidades de aprendizado para os alunos; Considerando a necessidade de oferecer atividades pedagógicas remotas por meio de materiais pedagógicos físicos e demais alternativas a soluções tecnológicas, a fim de promover a inclusão de todos os alunos durante o estado de calamidade pública, resolve: Artigo 1º - Considerar, no âmbito da Secretaria da Educação, as seguintes atividades como de natureza essencial: I - gestão escolar; II - apoio escolar; III - serviço de entrega de materiais e equipamentos para fins pedagógicos, para que as atividades escolares possam ocorrer de forma remota; IV - serviço de entrega de materiais e equipamentos não pedagógicos, para que os serviços escolares possam ser fornecidos, enquanto as atividades ocorrem de forma remota; V - busca ativa, apoio e orientação a famílias e alunos quanto às atividades pedagógicas remotas, realizadas por meio de materiais físicos ou mediadas por tecnologia; VI - busca ativa, apoio e orientação a famílias e alunos em situação de pobreza e extrema pobreza, a fim de possibilitar a percepção do benefício no Decreto 64.891, de 30-03-2020; VII - reuniões eventualmente necessárias para que se faça a gestão da escola, como as de Associação de Pais e Mestres (APM), de Conselho de Escola e de equipe de gestão; VIII - de apoio ao Centro de Mídias da Educação de São Paulo; IX - necessárias ao funcionamento da sede da Secretaria. §1º - As atividades elencadas nos incisos I a IX deste artigo deverão ser realizadas respeitando as medidas de segurança e distanciamento social determinadas pelo Governador do Estado e pelo Centro de Contingência do Estado de São Paulo. §2º - Para execução dos serviços previstos nos incisos III e IV deste artigo, poderá ser realizada a contratação de serviços de transporte, respeitada a legislação vigente. Artigo 2º - Esta</a:t>
            </a:r>
          </a:p>
        </p:txBody>
      </p:sp>
    </p:spTree>
    <p:extLst>
      <p:ext uri="{BB962C8B-B14F-4D97-AF65-F5344CB8AC3E}">
        <p14:creationId xmlns:p14="http://schemas.microsoft.com/office/powerpoint/2010/main" val="10833035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Resolução </a:t>
            </a:r>
            <a:r>
              <a:rPr lang="pt-BR" dirty="0" err="1"/>
              <a:t>Seduc</a:t>
            </a:r>
            <a:r>
              <a:rPr lang="pt-BR" dirty="0"/>
              <a:t> - 49, de 30-4-2020 Dispõe sobre a prestação de contas das unidades executoras representativas da comunidade escolar - Associações de Pais e Mestres beneficiadas pelo Programa Dinheiro Direto na Escola Paulista - PDDE Paulista O Secretário da Educação resolve: Artigo 1º - A prestação de contas do Programa Dinheiro Direto na Escola Paulista - PDDE Paulista, instituído pela Lei 17.149, de 13-09-2019, e regulamentado pelo Decreto 64.644, de 5 de dezembro de 2019, obedecerá às normas desta resolução. Parágrafo único - O Manual de Execução do PDDE Paulista estabelecerá normas complementares para o processo de prestação de contas. Artigo 2º - As </a:t>
            </a:r>
          </a:p>
        </p:txBody>
      </p:sp>
    </p:spTree>
    <p:extLst>
      <p:ext uri="{BB962C8B-B14F-4D97-AF65-F5344CB8AC3E}">
        <p14:creationId xmlns:p14="http://schemas.microsoft.com/office/powerpoint/2010/main" val="16884503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99545" y="-1087821"/>
            <a:ext cx="11540358" cy="6463308"/>
          </a:xfrm>
          <a:prstGeom prst="rect">
            <a:avLst/>
          </a:prstGeom>
        </p:spPr>
        <p:txBody>
          <a:bodyPr wrap="square">
            <a:spAutoFit/>
          </a:bodyPr>
          <a:lstStyle/>
          <a:p>
            <a:r>
              <a:rPr lang="pt-BR" dirty="0">
                <a:solidFill>
                  <a:srgbClr val="000000"/>
                </a:solidFill>
                <a:latin typeface="Times New Roman" panose="02020603050405020304" pitchFamily="18" charset="0"/>
              </a:rPr>
              <a:t>Decretos DECRETO Nº 64.959, DE 4 DE MAIO DE 2020 Dispõe sobre o uso geral e obrigatório de máscaras de proteção facial no contexto da pandemia da COVID-19 e dá medidas correlatas JOÃO DORIA, Governador do Estado de São Paulo, no uso de suas atribuições legais, Considerando as recomendações do Centro de Contingência do </a:t>
            </a:r>
            <a:r>
              <a:rPr lang="pt-BR" dirty="0" err="1">
                <a:solidFill>
                  <a:srgbClr val="000000"/>
                </a:solidFill>
                <a:latin typeface="Times New Roman" panose="02020603050405020304" pitchFamily="18" charset="0"/>
              </a:rPr>
              <a:t>Coronavírus</a:t>
            </a:r>
            <a:r>
              <a:rPr lang="pt-BR" dirty="0">
                <a:solidFill>
                  <a:srgbClr val="000000"/>
                </a:solidFill>
                <a:latin typeface="Times New Roman" panose="02020603050405020304" pitchFamily="18" charset="0"/>
              </a:rPr>
              <a:t>, instituído pela Resolução nº 27, de 13 de março de 2020, da Secretaria da Saúde; Considerando a orientação do Ministério da Saúde de que o uso de máscaras de proteção facial para a população em geral constitui medida adicional ao distanciamento social, para preparação e resposta durante o intervalo de aceleração epidêmica (Boletim Epidemiológico do Centro de Operações de Emergência em Saúde Pública - COVID 19 nº 7); Considerando a necessidade de se conter a disseminação da COVID-19 e garantir o adequado funcionamento dos serviços de saúde, Decreta: Artigo 1º - Enquanto perdurar a medida de quarentena instituída pelo Decreto nº 64.881, de 22 de março de 2020, fica determinado, em complemento ao disposto no Decreto nº 64.956, de 29 de abril de 2020, o uso obrigatório de máscaras de proteção facial, preferencialmente de uso não profissional: I - nos espaços de acesso aberto ao público, incluídos os bens de uso comum da população; II - no interior de: a) estabelecimentos que executem atividades essenciais, aos quais alude o § 1º do artigo 2º do Decreto nº 64.881, de 22 de março de 2020, por consumidores, fornecedores, clientes, empregados e colaboradores; b) em repartições públicas estaduais, pela população, por agentes públicos, prestadores de serviço e particulares. § 1º - O descumprimento do disposto neste artigo sujeitará o infrator, conforme o caso, às penas previstas nos incisos I, III e IX do artigo 112 da Lei nº 10.083, de 23 de setembro de 1998 - Código Sanitário do Estado, sem prejuízo: 1. na hipótese da alínea “a” do inciso II, do disposto na Lei federal nº 8.078, de 11 de setembro de 1990 - Código de Defesa do Consumidor; 2. na hipótese da alínea “b” do inciso II, do disposto na Lei nº 10.261, de 28 de outubro de 1968; 3. em todas as hipóteses, do disposto nos artigos 268 e 330 do Código Penal. § 2º - O uso de máscaras de proteção facial constitui condição de ingresso e frequência eventual ou permanente, nos recintos a que alude o inciso II deste artigo. Artigo 2º - As atribuições de fiscalização decorrentes do disposto no inciso I e na alínea “a” do inciso II do artigo 1º serão delegadas aos Municípios, cabendo à Secretaria da Saúde a representação do Estado nos respectivos instrumentos. Artigo 3º - Este decreto entra em vigor em 7 de maio de 2020. Palácio dos Bandeirantes, 4 de maio de 2020 JOÃO DORIA</a:t>
            </a:r>
            <a:endParaRPr lang="pt-BR" dirty="0"/>
          </a:p>
        </p:txBody>
      </p:sp>
    </p:spTree>
    <p:extLst>
      <p:ext uri="{BB962C8B-B14F-4D97-AF65-F5344CB8AC3E}">
        <p14:creationId xmlns:p14="http://schemas.microsoft.com/office/powerpoint/2010/main" val="13278202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Obrigada a todos!</a:t>
            </a:r>
          </a:p>
        </p:txBody>
      </p:sp>
      <p:sp>
        <p:nvSpPr>
          <p:cNvPr id="3" name="Espaço Reservado para Conteúdo 2"/>
          <p:cNvSpPr>
            <a:spLocks noGrp="1"/>
          </p:cNvSpPr>
          <p:nvPr>
            <p:ph idx="1"/>
          </p:nvPr>
        </p:nvSpPr>
        <p:spPr/>
        <p:txBody>
          <a:bodyPr/>
          <a:lstStyle/>
          <a:p>
            <a:r>
              <a:rPr lang="pt-BR" dirty="0"/>
              <a:t>Evelize A. Padovani</a:t>
            </a:r>
          </a:p>
        </p:txBody>
      </p:sp>
    </p:spTree>
    <p:extLst>
      <p:ext uri="{BB962C8B-B14F-4D97-AF65-F5344CB8AC3E}">
        <p14:creationId xmlns:p14="http://schemas.microsoft.com/office/powerpoint/2010/main" val="13825532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TM10001114[[fn=Galeria]]</Template>
  <TotalTime>145</TotalTime>
  <Words>7822</Words>
  <Application>Microsoft Office PowerPoint</Application>
  <PresentationFormat>Widescreen</PresentationFormat>
  <Paragraphs>343</Paragraphs>
  <Slides>97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97</vt:i4>
      </vt:variant>
    </vt:vector>
  </HeadingPairs>
  <TitlesOfParts>
    <vt:vector size="101" baseType="lpstr">
      <vt:lpstr>Arial</vt:lpstr>
      <vt:lpstr>Gill Sans MT</vt:lpstr>
      <vt:lpstr>Times New Roman</vt:lpstr>
      <vt:lpstr>Gallery</vt:lpstr>
      <vt:lpstr>REUNIÃO 06/05/2020</vt:lpstr>
      <vt:lpstr>PAUTA</vt:lpstr>
      <vt:lpstr>REFLEXÃO CRÍTICA SOBRE A PANDEMIA E SEUS IMPACTOS- PRESIDENTE EVELIZE</vt:lpstr>
      <vt:lpstr>SOCIAL</vt:lpstr>
      <vt:lpstr>SOCIAL</vt:lpstr>
      <vt:lpstr>DADOS RECENTES</vt:lpstr>
      <vt:lpstr>COVID IMPÔS LIMITES E POSSIBILIDADES</vt:lpstr>
      <vt:lpstr>POSSIBILIDADES</vt:lpstr>
      <vt:lpstr>COVID 19</vt:lpstr>
      <vt:lpstr>POLÍTICA</vt:lpstr>
      <vt:lpstr>POLÍTICA</vt:lpstr>
      <vt:lpstr>POLÍTICA</vt:lpstr>
      <vt:lpstr>POLÍTICA</vt:lpstr>
      <vt:lpstr>IDEOLÓGICO</vt:lpstr>
      <vt:lpstr>INSTRUMENTALIZADOS DE PLANTÃO</vt:lpstr>
      <vt:lpstr>ECONOMIA</vt:lpstr>
      <vt:lpstr>ECONOMIA</vt:lpstr>
      <vt:lpstr>EDUCAÇÃO</vt:lpstr>
      <vt:lpstr>POLÍTICAS PÚBLICAS SEM INTERAÇÃO</vt:lpstr>
      <vt:lpstr>POLÍTICAS PÚBLICAS SEM INTERAÇÃO</vt:lpstr>
      <vt:lpstr>POLÍTICAS PÚBLICAS SEM INTERAÇÃO</vt:lpstr>
      <vt:lpstr>Severino Antônio - eDUCADOR</vt:lpstr>
      <vt:lpstr>refletir...</vt:lpstr>
      <vt:lpstr>Observatório da ufmg</vt:lpstr>
      <vt:lpstr>Esses dados...</vt:lpstr>
      <vt:lpstr>A quem apelar?</vt:lpstr>
      <vt:lpstr>Exemplo</vt:lpstr>
      <vt:lpstr>bncc</vt:lpstr>
      <vt:lpstr>CONDIÇÕES IMPÕE LIMITES... MAS TEMOS POSSIBILIDADES DE AGIR.</vt:lpstr>
      <vt:lpstr>LUTA</vt:lpstr>
      <vt:lpstr>LUTA</vt:lpstr>
      <vt:lpstr>OUVIR OS PROFESSORES</vt:lpstr>
      <vt:lpstr>E PARA QUANDO VOLTARMOS?</vt:lpstr>
      <vt:lpstr>APRENDIZADO</vt:lpstr>
      <vt:lpstr>Educação infantil</vt:lpstr>
      <vt:lpstr>Como fazer para ouvir os envolvidos?</vt:lpstr>
      <vt:lpstr>Debate/interação</vt:lpstr>
      <vt:lpstr>Ii parte- legislação - retrospectiva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Obrigada a todos!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REUNIÃO 06/05/2020</dc:title>
  <dc:creator>Evelize</dc:creator>
  <cp:lastModifiedBy>Eliana Aparecida Marins de Medeiros</cp:lastModifiedBy>
  <cp:revision>20</cp:revision>
  <dcterms:created xsi:type="dcterms:W3CDTF">2020-05-06T11:59:45Z</dcterms:created>
  <dcterms:modified xsi:type="dcterms:W3CDTF">2020-06-10T13:01:39Z</dcterms:modified>
</cp:coreProperties>
</file>