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314" r:id="rId3"/>
    <p:sldId id="316" r:id="rId4"/>
    <p:sldId id="317" r:id="rId5"/>
    <p:sldId id="318" r:id="rId6"/>
    <p:sldId id="319" r:id="rId7"/>
    <p:sldId id="320" r:id="rId8"/>
    <p:sldId id="321" r:id="rId9"/>
    <p:sldId id="315" r:id="rId10"/>
    <p:sldId id="257" r:id="rId11"/>
    <p:sldId id="271" r:id="rId12"/>
    <p:sldId id="272" r:id="rId13"/>
    <p:sldId id="273" r:id="rId14"/>
    <p:sldId id="274" r:id="rId15"/>
    <p:sldId id="275" r:id="rId16"/>
    <p:sldId id="278" r:id="rId17"/>
    <p:sldId id="276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300" r:id="rId39"/>
    <p:sldId id="302" r:id="rId40"/>
    <p:sldId id="299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3" r:id="rId49"/>
    <p:sldId id="310" r:id="rId50"/>
    <p:sldId id="266" r:id="rId51"/>
    <p:sldId id="311" r:id="rId52"/>
    <p:sldId id="312" r:id="rId53"/>
    <p:sldId id="267" r:id="rId54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09/01/2016</a:t>
            </a:r>
            <a:endParaRPr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3F7AA83-DE31-4E93-AB07-EF7FB05F6670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09/01/2016</a:t>
            </a:r>
            <a:endParaRPr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Clique para editar o texto Mestre</a:t>
            </a:r>
          </a:p>
          <a:p>
            <a:pPr lvl="1" rtl="0"/>
            <a:r>
              <a:t>Segundo nível</a:t>
            </a:r>
          </a:p>
          <a:p>
            <a:pPr lvl="2" rtl="0"/>
            <a:r>
              <a:t>Terceiro nível</a:t>
            </a:r>
          </a:p>
          <a:p>
            <a:pPr lvl="3" rtl="0"/>
            <a:r>
              <a:t>Quarto nível</a:t>
            </a:r>
          </a:p>
          <a:p>
            <a:pPr lvl="4" rtl="0"/>
            <a:r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35E2820-AFE1-45FA-949E-17BDB534E1DC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Espaço Reservado para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3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pt-BR"/>
              <a:t>Clique para editar o estilo do subtítulo Mestre</a:t>
            </a:r>
            <a:endParaRPr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09/01/2016</a:t>
            </a:r>
            <a:endParaRPr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10" name="Espaço Reservado para o Número do Slide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09/01/2016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09/01/2016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09/01/2016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09/01/2016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09/01/2016</a:t>
            </a:r>
            <a:endParaRPr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09/01/2016</a:t>
            </a:r>
            <a:endParaRPr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09/01/2016</a:t>
            </a:r>
            <a:endParaRPr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09/01/2016</a:t>
            </a:r>
            <a:endParaRPr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09/01/2016</a:t>
            </a:r>
            <a:endParaRPr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8" name="Retângulo arredondado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3" name="Espaço Reservado para Imagem 2" descr="Um espaço reservado vazio para adicionar uma imagem. Clique no espaço reservado e selecione a imagem que você deseja adicionar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pt-BR"/>
              <a:t>Clique no ícone para adicionar uma imagem</a:t>
            </a:r>
            <a:endParaRPr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09/01/2016</a:t>
            </a:r>
            <a:endParaRPr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t-br"/>
              <a:t>Clique para editar o estilo de título Mestre</a:t>
            </a:r>
            <a:endParaRPr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09/01/2016</a:t>
            </a:r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en-US" smtClean="0"/>
              <a:pPr rtl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meta.pt.stackoverflow.com/questions/605/como-dizer-obrigado-em-respostas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creativecommons.org/licenses/by-sa/3.0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2853" y="1570384"/>
            <a:ext cx="7533722" cy="1528322"/>
          </a:xfrm>
        </p:spPr>
        <p:txBody>
          <a:bodyPr rtlCol="0">
            <a:normAutofit fontScale="90000"/>
          </a:bodyPr>
          <a:lstStyle/>
          <a:p>
            <a:pPr rtl="0"/>
            <a:r>
              <a:rPr lang="pt-BR" dirty="0"/>
              <a:t>REORGANIZAÇÃO DO CALENDÁRIO ESCOLAR</a:t>
            </a:r>
            <a:br>
              <a:rPr lang="pt-BR" dirty="0"/>
            </a:br>
            <a:r>
              <a:rPr lang="pt-BR" dirty="0"/>
              <a:t>D.O. 15/05/2020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5213" y="3759295"/>
            <a:ext cx="7091361" cy="1528321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pt-BR" dirty="0"/>
              <a:t>CONSELHO MUNICIPAL DE SALTO SP</a:t>
            </a:r>
          </a:p>
          <a:p>
            <a:pPr rtl="0"/>
            <a:r>
              <a:rPr lang="pt-BR" dirty="0"/>
              <a:t>21 de maio de 2020</a:t>
            </a:r>
          </a:p>
          <a:p>
            <a:pPr rtl="0"/>
            <a:r>
              <a:rPr lang="pt-BR" dirty="0"/>
              <a:t>Live 19h00</a:t>
            </a:r>
          </a:p>
          <a:p>
            <a:pPr rtl="0"/>
            <a:endParaRPr lang="pt-BR" dirty="0"/>
          </a:p>
          <a:p>
            <a:pPr rtl="0"/>
            <a:endParaRPr lang="pt-BR" dirty="0"/>
          </a:p>
          <a:p>
            <a:pPr rtl="0"/>
            <a:r>
              <a:rPr lang="pt-BR" dirty="0" err="1"/>
              <a:t>Evelize</a:t>
            </a:r>
            <a:r>
              <a:rPr lang="pt-BR" dirty="0"/>
              <a:t> A Padovani Presidente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454ED5E5-5068-4D45-9761-335458CE98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872971"/>
            <a:ext cx="12192000" cy="745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19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033B0CD-664E-46D1-BC5C-C7AAF781C9BB}"/>
              </a:ext>
            </a:extLst>
          </p:cNvPr>
          <p:cNvSpPr/>
          <p:nvPr/>
        </p:nvSpPr>
        <p:spPr>
          <a:xfrm>
            <a:off x="371061" y="1007166"/>
            <a:ext cx="8772939" cy="4895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2415">
              <a:spcBef>
                <a:spcPts val="5"/>
              </a:spcBef>
            </a:pPr>
            <a:r>
              <a:rPr lang="pt-PT" b="1" dirty="0">
                <a:latin typeface="Arial" panose="020B0604020202020204" pitchFamily="34" charset="0"/>
                <a:ea typeface="Arial" panose="020B0604020202020204" pitchFamily="34" charset="0"/>
              </a:rPr>
              <a:t>RESOLUÇÃO SEME Nº 01 de 14 de maio de 2020.</a:t>
            </a:r>
            <a:endParaRPr lang="pt-BR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206500" marR="25400" algn="just">
              <a:lnSpc>
                <a:spcPct val="103000"/>
              </a:lnSpc>
              <a:spcBef>
                <a:spcPts val="550"/>
              </a:spcBef>
              <a:spcAft>
                <a:spcPts val="0"/>
              </a:spcAft>
            </a:pPr>
            <a:r>
              <a:rPr lang="pt-PT" i="1" dirty="0">
                <a:latin typeface="Arial" panose="020B0604020202020204" pitchFamily="34" charset="0"/>
                <a:ea typeface="Arial" panose="020B0604020202020204" pitchFamily="34" charset="0"/>
              </a:rPr>
              <a:t>Dispõe sobre a reorganização do Calendário Escolar, das atividades pedagógicas não presenciais, sua realização e registro no período de restrição das atividades escolares presenciais para prevenir o contágio pelo  Coronavírus   (COVID-19)   para  o Sistema Municipal de Ensino e </a:t>
            </a:r>
            <a:r>
              <a:rPr lang="pt-PT" i="1" spc="-40" dirty="0">
                <a:latin typeface="Arial" panose="020B0604020202020204" pitchFamily="34" charset="0"/>
                <a:ea typeface="Arial" panose="020B0604020202020204" pitchFamily="34" charset="0"/>
              </a:rPr>
              <a:t>dá </a:t>
            </a:r>
            <a:r>
              <a:rPr lang="pt-PT" i="1" dirty="0">
                <a:latin typeface="Arial" panose="020B0604020202020204" pitchFamily="34" charset="0"/>
                <a:ea typeface="Arial" panose="020B0604020202020204" pitchFamily="34" charset="0"/>
              </a:rPr>
              <a:t>providências</a:t>
            </a:r>
            <a:r>
              <a:rPr lang="pt-PT" i="1" spc="-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i="1" dirty="0">
                <a:latin typeface="Arial" panose="020B0604020202020204" pitchFamily="34" charset="0"/>
                <a:ea typeface="Arial" panose="020B0604020202020204" pitchFamily="34" charset="0"/>
              </a:rPr>
              <a:t>correlatas.</a:t>
            </a:r>
          </a:p>
          <a:p>
            <a:pPr marL="1206500" marR="25400" algn="just">
              <a:lnSpc>
                <a:spcPct val="103000"/>
              </a:lnSpc>
              <a:spcBef>
                <a:spcPts val="550"/>
              </a:spcBef>
              <a:spcAft>
                <a:spcPts val="0"/>
              </a:spcAft>
            </a:pPr>
            <a:r>
              <a:rPr lang="pt-PT" sz="2400" b="1" i="1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Conselheiro Rodrigo</a:t>
            </a:r>
            <a:endParaRPr lang="pt-PT" sz="2400" b="1" i="1" dirty="0">
              <a:solidFill>
                <a:srgbClr val="00206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206500" marR="25400" algn="just">
              <a:lnSpc>
                <a:spcPct val="103000"/>
              </a:lnSpc>
              <a:spcBef>
                <a:spcPts val="550"/>
              </a:spcBef>
              <a:spcAft>
                <a:spcPts val="0"/>
              </a:spcAft>
            </a:pPr>
            <a:endParaRPr lang="pt-PT" sz="2400" i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206500" marR="25400" algn="just">
              <a:lnSpc>
                <a:spcPct val="103000"/>
              </a:lnSpc>
              <a:spcBef>
                <a:spcPts val="550"/>
              </a:spcBef>
              <a:spcAft>
                <a:spcPts val="0"/>
              </a:spcAft>
            </a:pPr>
            <a:r>
              <a:rPr lang="pt-PT" sz="2400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Providenciar também a publicação do Parecer 01/2020 CME</a:t>
            </a:r>
          </a:p>
          <a:p>
            <a:pPr marL="1206500" marR="25400" algn="just">
              <a:lnSpc>
                <a:spcPct val="103000"/>
              </a:lnSpc>
              <a:spcBef>
                <a:spcPts val="550"/>
              </a:spcBef>
              <a:spcAft>
                <a:spcPts val="0"/>
              </a:spcAft>
            </a:pPr>
            <a:r>
              <a:rPr lang="pt-PT" sz="2400" i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Providenciar a publicação das ATAS 2020 e Pareceres</a:t>
            </a:r>
          </a:p>
          <a:p>
            <a:pPr marL="1206500" marR="25400" algn="just">
              <a:lnSpc>
                <a:spcPct val="103000"/>
              </a:lnSpc>
              <a:spcBef>
                <a:spcPts val="550"/>
              </a:spcBef>
              <a:spcAft>
                <a:spcPts val="0"/>
              </a:spcAft>
            </a:pPr>
            <a:r>
              <a:rPr lang="pt-PT" sz="2400" i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Providenciar a alteração no site dos membros</a:t>
            </a:r>
            <a:endParaRPr lang="pt-BR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360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04E1A43-1AC2-48A9-8384-736F75CD2B73}"/>
              </a:ext>
            </a:extLst>
          </p:cNvPr>
          <p:cNvSpPr/>
          <p:nvPr/>
        </p:nvSpPr>
        <p:spPr>
          <a:xfrm>
            <a:off x="450574" y="556868"/>
            <a:ext cx="8693426" cy="5272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marR="25400" indent="190500" algn="just">
              <a:lnSpc>
                <a:spcPct val="121000"/>
              </a:lnSpc>
              <a:spcBef>
                <a:spcPts val="735"/>
              </a:spcBef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pt-PT" spc="-13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Secretária</a:t>
            </a:r>
            <a:r>
              <a:rPr lang="pt-PT" spc="-8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Municipal</a:t>
            </a:r>
            <a:r>
              <a:rPr lang="pt-PT" spc="-7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pt-PT" spc="-8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Educação</a:t>
            </a:r>
            <a:r>
              <a:rPr lang="pt-PT" spc="-8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Estância</a:t>
            </a:r>
            <a:r>
              <a:rPr lang="pt-PT" spc="-9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Turística de Salto, no uso de suas atribuições e</a:t>
            </a:r>
            <a:r>
              <a:rPr lang="pt-PT" spc="-6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considerando: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25400" lvl="0" indent="-342900" algn="just">
              <a:lnSpc>
                <a:spcPct val="121000"/>
              </a:lnSpc>
              <a:spcBef>
                <a:spcPts val="495"/>
              </a:spcBef>
              <a:spcAft>
                <a:spcPts val="0"/>
              </a:spcAft>
              <a:buSzPts val="1000"/>
              <a:buFont typeface="Arial" panose="020B0604020202020204" pitchFamily="34" charset="0"/>
              <a:buAutoNum type="arabicPeriod"/>
              <a:tabLst>
                <a:tab pos="520700" algn="l"/>
              </a:tabLst>
            </a:pP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A necessidade de adequar o  Calendário  Escolar às medidas de enfrentamento a pandemia de Corona vírus (Covid-19);</a:t>
            </a:r>
            <a:endParaRPr lang="pt-BR" sz="2400" spc="-6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25400" lvl="0" indent="-342900" algn="just">
              <a:lnSpc>
                <a:spcPct val="121000"/>
              </a:lnSpc>
              <a:spcBef>
                <a:spcPts val="490"/>
              </a:spcBef>
              <a:spcAft>
                <a:spcPts val="0"/>
              </a:spcAft>
              <a:buSzPts val="1000"/>
              <a:buFont typeface="Arial" panose="020B0604020202020204" pitchFamily="34" charset="0"/>
              <a:buAutoNum type="arabicPeriod"/>
              <a:tabLst>
                <a:tab pos="520700" algn="l"/>
              </a:tabLst>
            </a:pP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pt-PT" spc="-16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Lei</a:t>
            </a: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Federal</a:t>
            </a:r>
            <a:r>
              <a:rPr lang="pt-PT" spc="-1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nº</a:t>
            </a:r>
            <a:r>
              <a:rPr lang="pt-PT" spc="-1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9.394/96</a:t>
            </a: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–</a:t>
            </a:r>
            <a:r>
              <a:rPr lang="pt-PT" spc="-1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LDB</a:t>
            </a:r>
            <a:r>
              <a:rPr lang="pt-PT" spc="-1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sobre</a:t>
            </a: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pt-PT" spc="-1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cumprimento dos dias letivos e especificamente os artigos 23 e 32 da referida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Lei;</a:t>
            </a:r>
            <a:endParaRPr lang="pt-BR" sz="2400" spc="-6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26035" lvl="0" indent="-342900" algn="just">
              <a:lnSpc>
                <a:spcPct val="121000"/>
              </a:lnSpc>
              <a:spcBef>
                <a:spcPts val="490"/>
              </a:spcBef>
              <a:spcAft>
                <a:spcPts val="0"/>
              </a:spcAft>
              <a:buSzPts val="1000"/>
              <a:buFont typeface="Arial" panose="020B0604020202020204" pitchFamily="34" charset="0"/>
              <a:buAutoNum type="arabicPeriod"/>
              <a:tabLst>
                <a:tab pos="520700" algn="l"/>
              </a:tabLst>
            </a:pP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Lei</a:t>
            </a:r>
            <a:r>
              <a:rPr lang="pt-PT" spc="-3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Municipal</a:t>
            </a:r>
            <a:r>
              <a:rPr lang="pt-PT" spc="-3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nº</a:t>
            </a:r>
            <a:r>
              <a:rPr lang="pt-PT" spc="-3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2.758/06,</a:t>
            </a:r>
            <a:r>
              <a:rPr lang="pt-PT" spc="-3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que</a:t>
            </a:r>
            <a:r>
              <a:rPr lang="pt-PT" spc="-3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estabelece</a:t>
            </a:r>
            <a:r>
              <a:rPr lang="pt-PT" spc="-3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pt-PT" spc="-3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Criação do Sistema de</a:t>
            </a:r>
            <a:r>
              <a:rPr lang="pt-PT" spc="-1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Ensino,</a:t>
            </a:r>
            <a:endParaRPr lang="pt-BR" sz="2400" spc="-6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25400" lvl="0" indent="-342900" algn="just">
              <a:lnSpc>
                <a:spcPct val="121000"/>
              </a:lnSpc>
              <a:spcBef>
                <a:spcPts val="495"/>
              </a:spcBef>
              <a:spcAft>
                <a:spcPts val="0"/>
              </a:spcAft>
              <a:buSzPts val="1000"/>
              <a:buFont typeface="Arial" panose="020B0604020202020204" pitchFamily="34" charset="0"/>
              <a:buAutoNum type="arabicPeriod"/>
              <a:tabLst>
                <a:tab pos="520700" algn="l"/>
              </a:tabLst>
            </a:pP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A Deliberação CEE 177/2020, para Educação Infantil,</a:t>
            </a:r>
            <a:endParaRPr lang="pt-BR" sz="2400" spc="-6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197485" lvl="0" indent="-342900">
              <a:lnSpc>
                <a:spcPct val="165000"/>
              </a:lnSpc>
              <a:spcBef>
                <a:spcPts val="495"/>
              </a:spcBef>
              <a:buSzPts val="1000"/>
              <a:buFont typeface="Arial" panose="020B0604020202020204" pitchFamily="34" charset="0"/>
              <a:buAutoNum type="arabicPeriod"/>
              <a:tabLst>
                <a:tab pos="520065" algn="l"/>
                <a:tab pos="520700" algn="l"/>
              </a:tabLst>
            </a:pP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Medida Provisória nº 934 de 1 de abril de 2020, 6-	Decreto Municipal nº 91de 20 de março de 2020. Resolve:</a:t>
            </a:r>
          </a:p>
          <a:p>
            <a:pPr marL="342900" marR="197485" lvl="0" indent="-342900">
              <a:lnSpc>
                <a:spcPct val="165000"/>
              </a:lnSpc>
              <a:spcBef>
                <a:spcPts val="495"/>
              </a:spcBef>
              <a:buSzPts val="1000"/>
              <a:buFont typeface="Arial" panose="020B0604020202020204" pitchFamily="34" charset="0"/>
              <a:buAutoNum type="arabicPeriod"/>
              <a:tabLst>
                <a:tab pos="520065" algn="l"/>
                <a:tab pos="520700" algn="l"/>
              </a:tabLst>
            </a:pPr>
            <a:r>
              <a:rPr lang="pt-PT" sz="2400" b="1" spc="-6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Conselheiros: estudar o PARECER 05/2020 CNE</a:t>
            </a:r>
          </a:p>
          <a:p>
            <a:pPr marL="342900" marR="197485" lvl="0" indent="-342900">
              <a:lnSpc>
                <a:spcPct val="165000"/>
              </a:lnSpc>
              <a:spcBef>
                <a:spcPts val="495"/>
              </a:spcBef>
              <a:buSzPts val="1000"/>
              <a:buFont typeface="Arial" panose="020B0604020202020204" pitchFamily="34" charset="0"/>
              <a:buAutoNum type="arabicPeriod"/>
              <a:tabLst>
                <a:tab pos="520065" algn="l"/>
                <a:tab pos="520700" algn="l"/>
              </a:tabLst>
            </a:pPr>
            <a:endParaRPr lang="pt-BR" sz="2400" b="1" spc="-6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942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DC054B-723F-4841-BED8-F7E5D192E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Art. 1º - O calendário escolar e as atividades pedagógicas serão reorganizados devido à suspensão das atividades escolares presenciais e as atividades não presenciais estendidas para prevenir o contágio pelo Coronavírus (COVID-19), conforme o disposto nesta Resolução.</a:t>
            </a:r>
          </a:p>
          <a:p>
            <a:endParaRPr lang="pt-PT" dirty="0"/>
          </a:p>
          <a:p>
            <a:endParaRPr lang="pt-PT" dirty="0"/>
          </a:p>
          <a:p>
            <a:r>
              <a:rPr lang="pt-PT" b="1" dirty="0">
                <a:solidFill>
                  <a:srgbClr val="FF0000"/>
                </a:solidFill>
              </a:rPr>
              <a:t>O Parecer  01/2020 propôs um Calendário provisório.</a:t>
            </a:r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018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983576-FBD2-4949-AD8C-2B48A40DC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6" y="357809"/>
            <a:ext cx="10812187" cy="5357191"/>
          </a:xfrm>
        </p:spPr>
        <p:txBody>
          <a:bodyPr>
            <a:normAutofit/>
          </a:bodyPr>
          <a:lstStyle/>
          <a:p>
            <a:r>
              <a:rPr lang="pt-PT" dirty="0"/>
              <a:t>Art. 2º - Na reorganização do calendário para o ano letivo de 2020, as escolas municipais se organizarão para atender o que segue, de forma que os dispositivos da Resolução SEME de 05 de dezembro de 2019 que divergirem dessa resolução, ficam revogados:</a:t>
            </a:r>
            <a:endParaRPr lang="pt-BR" dirty="0"/>
          </a:p>
          <a:p>
            <a:pPr lvl="0"/>
            <a:r>
              <a:rPr lang="pt-PT" dirty="0"/>
              <a:t>Início das aulas regulares:</a:t>
            </a:r>
            <a:endParaRPr lang="pt-BR" dirty="0"/>
          </a:p>
          <a:p>
            <a:pPr lvl="0"/>
            <a:r>
              <a:rPr lang="pt-PT" dirty="0"/>
              <a:t>Educação Infantil, Ensino Fundamental I e II, EJA: 03 de fevereiro de 2020,</a:t>
            </a:r>
            <a:endParaRPr lang="pt-BR" dirty="0"/>
          </a:p>
          <a:p>
            <a:pPr lvl="0"/>
            <a:r>
              <a:rPr lang="pt-PT" dirty="0"/>
              <a:t>Curso Técnico em Contabilidade: 30 de janeiro de 2020.</a:t>
            </a:r>
            <a:endParaRPr lang="pt-BR" dirty="0"/>
          </a:p>
          <a:p>
            <a:pPr lvl="0"/>
            <a:r>
              <a:rPr lang="pt-PT" dirty="0"/>
              <a:t>Encerramento das aulas presenciais em 20/03/2020;</a:t>
            </a:r>
            <a:endParaRPr lang="pt-BR" dirty="0"/>
          </a:p>
          <a:p>
            <a:pPr lvl="0"/>
            <a:r>
              <a:rPr lang="pt-PT" dirty="0"/>
              <a:t>De 23/03/2020 à 27/03/2020: Antecipação do Recesso Escolar dos dias 21, 22, 23, 28 e 29 de dezembro de 2020;</a:t>
            </a:r>
            <a:endParaRPr lang="pt-BR" dirty="0"/>
          </a:p>
          <a:p>
            <a:pPr lvl="0"/>
            <a:r>
              <a:rPr lang="pt-PT" dirty="0"/>
              <a:t>De 30/03/2020 à 15/04/2020: Antecipação do Recesso Escolar dos dias 04,05, 06, 07, 08, 11, 12, 13, 14, 15, 18 e 19 de janeiro de 2021;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8732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95FCF4-D52D-4558-8344-F411E940D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1" y="198783"/>
            <a:ext cx="10904952" cy="5516217"/>
          </a:xfrm>
        </p:spPr>
        <p:txBody>
          <a:bodyPr/>
          <a:lstStyle/>
          <a:p>
            <a:pPr lvl="0"/>
            <a:r>
              <a:rPr lang="pt-PT" dirty="0"/>
              <a:t>De16/04/2020 à 24/04/2020: suspensão de aulas, cuja reposição será realizada nos dias 21, 22, 23 e 24 de julho de 2020 e 18 de dezembro de 2020;</a:t>
            </a:r>
            <a:endParaRPr lang="pt-BR" dirty="0"/>
          </a:p>
          <a:p>
            <a:pPr lvl="0"/>
            <a:r>
              <a:rPr lang="pt-PT" dirty="0"/>
              <a:t>A partir de 17/04/2020: Período Adaptativo para as atividades não presenciais através do ambiente virtual “Juntos em casa: Conectados pela aprendizagem”, disponibilizado no site da Prefeitura, com atividades para todas as unidades municipais, desde o berçário a Educação de Jovens e Adultos (EJA), que correspondem ao conteúdo programático para auxiliar o aluno a manter o hábito de estudo em casa;</a:t>
            </a:r>
            <a:endParaRPr lang="pt-BR" dirty="0"/>
          </a:p>
          <a:p>
            <a:pPr lvl="0"/>
            <a:r>
              <a:rPr lang="pt-PT" dirty="0"/>
              <a:t>De 27/04/2020 a 11/05/2020: Férias Escolares;</a:t>
            </a:r>
            <a:endParaRPr lang="pt-BR" dirty="0"/>
          </a:p>
          <a:p>
            <a:pPr lvl="0"/>
            <a:r>
              <a:rPr lang="pt-PT" dirty="0"/>
              <a:t>Dia 12/05/2020: Início das aulas não presenciais;</a:t>
            </a:r>
          </a:p>
          <a:p>
            <a:pPr lvl="0"/>
            <a:endParaRPr lang="pt-PT" dirty="0"/>
          </a:p>
          <a:p>
            <a:pPr lvl="0"/>
            <a:endParaRPr lang="pt-PT" b="1" dirty="0">
              <a:solidFill>
                <a:srgbClr val="FF0000"/>
              </a:solidFill>
            </a:endParaRPr>
          </a:p>
          <a:p>
            <a:pPr lvl="0"/>
            <a:r>
              <a:rPr lang="pt-PT" b="1" dirty="0">
                <a:solidFill>
                  <a:srgbClr val="FF0000"/>
                </a:solidFill>
              </a:rPr>
              <a:t>Sugestão do CME- Estender ao ano 2021 para que a reposiçao seja presencial.</a:t>
            </a:r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6962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608E12-A93F-4D27-9D1D-03ABD87C8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13" y="291548"/>
            <a:ext cx="9372600" cy="1213668"/>
          </a:xfrm>
        </p:spPr>
        <p:txBody>
          <a:bodyPr>
            <a:normAutofit fontScale="90000"/>
          </a:bodyPr>
          <a:lstStyle/>
          <a:p>
            <a:r>
              <a:rPr lang="pt-PT" sz="2800" dirty="0"/>
              <a:t>Os bimestres letivos  relativos  ao  ano  letivo  para  a Educação de Jovens e Adultos EJA, deverão ser reorganizados como segue: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0767F5C-7734-4535-9894-F4B37E8F9AAD}"/>
              </a:ext>
            </a:extLst>
          </p:cNvPr>
          <p:cNvSpPr/>
          <p:nvPr/>
        </p:nvSpPr>
        <p:spPr>
          <a:xfrm>
            <a:off x="331303" y="1771816"/>
            <a:ext cx="11249509" cy="1973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24765" lvl="0" indent="-342900">
              <a:lnSpc>
                <a:spcPct val="121000"/>
              </a:lnSpc>
              <a:spcBef>
                <a:spcPts val="420"/>
              </a:spcBef>
              <a:buSzPts val="1000"/>
              <a:buFont typeface="Arial" panose="020B0604020202020204" pitchFamily="34" charset="0"/>
              <a:buChar char="•"/>
              <a:tabLst>
                <a:tab pos="520065" algn="l"/>
                <a:tab pos="520700" algn="l"/>
              </a:tabLst>
            </a:pP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1º Bimestre: 03 de fevereiro de 2020 à 04 de junho de 2020 (50</a:t>
            </a:r>
            <a:r>
              <a:rPr lang="pt-PT" spc="-1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dias),</a:t>
            </a:r>
            <a:endParaRPr lang="pt-BR" sz="2400" spc="-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24765" lvl="0" indent="-342900">
              <a:lnSpc>
                <a:spcPct val="121000"/>
              </a:lnSpc>
              <a:spcBef>
                <a:spcPts val="495"/>
              </a:spcBef>
              <a:buSzPts val="1000"/>
              <a:buFont typeface="Arial" panose="020B0604020202020204" pitchFamily="34" charset="0"/>
              <a:buChar char="•"/>
              <a:tabLst>
                <a:tab pos="520065" algn="l"/>
                <a:tab pos="520700" algn="l"/>
              </a:tabLst>
            </a:pP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2º Bimestre: 05 de junho de 2020 à 19 de agosto</a:t>
            </a:r>
            <a:r>
              <a:rPr lang="pt-PT" spc="-15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de 2020 (50</a:t>
            </a:r>
            <a:r>
              <a:rPr lang="pt-PT" spc="-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dias).</a:t>
            </a:r>
            <a:endParaRPr lang="pt-BR" sz="2400" spc="-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74930" lvl="0" indent="-342900" algn="just">
              <a:spcBef>
                <a:spcPts val="495"/>
              </a:spcBef>
              <a:spcAft>
                <a:spcPts val="0"/>
              </a:spcAft>
              <a:buSzPts val="1000"/>
              <a:buFont typeface="Arial" panose="020B0604020202020204" pitchFamily="34" charset="0"/>
              <a:buAutoNum type="alphaLcParenR"/>
              <a:tabLst>
                <a:tab pos="520065" algn="l"/>
                <a:tab pos="520700" algn="l"/>
              </a:tabLst>
            </a:pP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2º</a:t>
            </a:r>
            <a:r>
              <a:rPr lang="pt-PT" spc="-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Semestre:</a:t>
            </a:r>
            <a:endParaRPr lang="pt-BR" sz="2400" spc="-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24765" lvl="0" indent="-342900" algn="just">
              <a:lnSpc>
                <a:spcPct val="121000"/>
              </a:lnSpc>
              <a:spcBef>
                <a:spcPts val="75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520700" algn="l"/>
              </a:tabLst>
            </a:pP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1º</a:t>
            </a:r>
            <a:r>
              <a:rPr lang="pt-PT" spc="-8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Bimestre:</a:t>
            </a:r>
            <a:r>
              <a:rPr lang="pt-PT" spc="-7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20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agosto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2020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à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03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novembro de 2020 (50</a:t>
            </a:r>
            <a:r>
              <a:rPr lang="pt-PT" spc="-1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dias),</a:t>
            </a:r>
            <a:endParaRPr lang="pt-BR" sz="2400" spc="-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25400" lvl="0" indent="-342900" algn="just">
              <a:lnSpc>
                <a:spcPct val="121000"/>
              </a:lnSpc>
              <a:spcBef>
                <a:spcPts val="495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520700" algn="l"/>
              </a:tabLst>
            </a:pP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2º</a:t>
            </a:r>
            <a:r>
              <a:rPr lang="pt-PT" spc="-8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Bimestre:</a:t>
            </a:r>
            <a:r>
              <a:rPr lang="pt-PT" spc="-7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04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novembro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2020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à</a:t>
            </a:r>
            <a:r>
              <a:rPr lang="pt-PT" spc="-8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19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janeiro de 2021 (50</a:t>
            </a:r>
            <a:r>
              <a:rPr lang="pt-PT" spc="-1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latin typeface="Arial" panose="020B0604020202020204" pitchFamily="34" charset="0"/>
                <a:ea typeface="Arial" panose="020B0604020202020204" pitchFamily="34" charset="0"/>
              </a:rPr>
              <a:t>dias).</a:t>
            </a:r>
            <a:endParaRPr lang="pt-BR" sz="2400" spc="-5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032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2B598AEE-D325-40EA-8525-661DB40B9861}"/>
              </a:ext>
            </a:extLst>
          </p:cNvPr>
          <p:cNvSpPr/>
          <p:nvPr/>
        </p:nvSpPr>
        <p:spPr>
          <a:xfrm>
            <a:off x="543339" y="636104"/>
            <a:ext cx="11211339" cy="6325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75565" lvl="0" indent="-342900" algn="just">
              <a:lnSpc>
                <a:spcPct val="121000"/>
              </a:lnSpc>
              <a:spcBef>
                <a:spcPts val="750"/>
              </a:spcBef>
              <a:spcAft>
                <a:spcPts val="0"/>
              </a:spcAft>
              <a:buSzPts val="1000"/>
              <a:buFont typeface="Arial" panose="020B0604020202020204" pitchFamily="34" charset="0"/>
              <a:buAutoNum type="alphaLcParenR"/>
              <a:tabLst>
                <a:tab pos="403225" algn="l"/>
              </a:tabLst>
            </a:pP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A partir desta data os professores da Rede Municipal de Ensino estarão em Regime de </a:t>
            </a:r>
            <a:r>
              <a:rPr lang="pt-PT" spc="-15" dirty="0">
                <a:latin typeface="Arial" panose="020B0604020202020204" pitchFamily="34" charset="0"/>
                <a:ea typeface="Arial" panose="020B0604020202020204" pitchFamily="34" charset="0"/>
              </a:rPr>
              <a:t>Teletrabalho, </a:t>
            </a: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assim como toda a equipe gestora e os coordenadores</a:t>
            </a:r>
            <a:r>
              <a:rPr lang="pt-PT" spc="-9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pedagógicos;</a:t>
            </a:r>
            <a:endParaRPr lang="pt-BR" sz="2400" spc="-11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74930" lvl="0" indent="-342900" algn="just">
              <a:lnSpc>
                <a:spcPct val="121000"/>
              </a:lnSpc>
              <a:spcBef>
                <a:spcPts val="490"/>
              </a:spcBef>
              <a:spcAft>
                <a:spcPts val="0"/>
              </a:spcAft>
              <a:buSzPts val="1000"/>
              <a:buFont typeface="Arial" panose="020B0604020202020204" pitchFamily="34" charset="0"/>
              <a:buAutoNum type="alphaLcParenR"/>
              <a:tabLst>
                <a:tab pos="448945" algn="l"/>
              </a:tabLst>
            </a:pP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Os professores acompanharão as atividades não presenciais, através de plantão (remoto e/ou presencial, seguindo as normas sanitárias</a:t>
            </a:r>
            <a:r>
              <a:rPr lang="pt-PT" spc="-3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estabelecidas);</a:t>
            </a:r>
            <a:endParaRPr lang="pt-BR" sz="2400" spc="-11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75565" lvl="0" indent="-342900" algn="just">
              <a:lnSpc>
                <a:spcPct val="121000"/>
              </a:lnSpc>
              <a:spcBef>
                <a:spcPts val="490"/>
              </a:spcBef>
              <a:spcAft>
                <a:spcPts val="0"/>
              </a:spcAft>
              <a:buSzPts val="1000"/>
              <a:buFont typeface="Arial" panose="020B0604020202020204" pitchFamily="34" charset="0"/>
              <a:buAutoNum type="alphaLcParenR"/>
              <a:tabLst>
                <a:tab pos="450850" algn="l"/>
              </a:tabLst>
            </a:pP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Os professores que optaram em acompanhar e assessorar a realização das atividades não presenciais via WhatsApp, devem fazer dentro do seu horário de</a:t>
            </a:r>
            <a:r>
              <a:rPr lang="pt-PT" spc="-9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trabalho;</a:t>
            </a:r>
            <a:endParaRPr lang="pt-BR" sz="2400" spc="-11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74295" lvl="0" indent="-342900" algn="just">
              <a:lnSpc>
                <a:spcPct val="121000"/>
              </a:lnSpc>
              <a:spcBef>
                <a:spcPts val="495"/>
              </a:spcBef>
              <a:spcAft>
                <a:spcPts val="0"/>
              </a:spcAft>
              <a:buSzPts val="1000"/>
              <a:buFont typeface="Arial" panose="020B0604020202020204" pitchFamily="34" charset="0"/>
              <a:buAutoNum type="alphaLcParenR"/>
              <a:tabLst>
                <a:tab pos="419100" algn="l"/>
              </a:tabLst>
            </a:pP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Os professores que optaram em não acompanhar e assessorar a realização das atividades não presenciais via WhatsApp, devem cumprir o seu horário de trabalho na unidade</a:t>
            </a:r>
            <a:r>
              <a:rPr lang="pt-PT" spc="-5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escolar</a:t>
            </a:r>
            <a:r>
              <a:rPr lang="pt-PT" spc="-5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com</a:t>
            </a:r>
            <a:r>
              <a:rPr lang="pt-PT" spc="-5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plantão</a:t>
            </a:r>
            <a:r>
              <a:rPr lang="pt-PT" spc="-5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agendado</a:t>
            </a:r>
            <a:r>
              <a:rPr lang="pt-PT" spc="-5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pela</a:t>
            </a:r>
            <a:r>
              <a:rPr lang="pt-PT" spc="-5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equipe</a:t>
            </a:r>
            <a:r>
              <a:rPr lang="pt-PT" spc="-5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gestora, seguindo as normas sanitárias</a:t>
            </a:r>
            <a:r>
              <a:rPr lang="pt-PT" spc="-2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estabelecidas;</a:t>
            </a:r>
            <a:endParaRPr lang="pt-BR" sz="2400" spc="-11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74930" lvl="0" indent="-342900" algn="just">
              <a:lnSpc>
                <a:spcPct val="121000"/>
              </a:lnSpc>
              <a:spcBef>
                <a:spcPts val="485"/>
              </a:spcBef>
              <a:spcAft>
                <a:spcPts val="0"/>
              </a:spcAft>
              <a:buSzPts val="1000"/>
              <a:buFont typeface="Arial" panose="020B0604020202020204" pitchFamily="34" charset="0"/>
              <a:buAutoNum type="alphaLcParenR"/>
              <a:tabLst>
                <a:tab pos="403225" algn="l"/>
              </a:tabLst>
            </a:pP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Os professores serão responsáveis pela correção das atividades não</a:t>
            </a:r>
            <a:r>
              <a:rPr lang="pt-PT" spc="-1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presenciais;</a:t>
            </a:r>
            <a:endParaRPr lang="pt-BR" sz="2400" spc="-11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74930" lvl="0" indent="-342900" algn="just">
              <a:lnSpc>
                <a:spcPct val="121000"/>
              </a:lnSpc>
              <a:spcBef>
                <a:spcPts val="495"/>
              </a:spcBef>
              <a:spcAft>
                <a:spcPts val="0"/>
              </a:spcAft>
              <a:buSzPts val="1000"/>
              <a:buFont typeface="Arial" panose="020B0604020202020204" pitchFamily="34" charset="0"/>
              <a:buAutoNum type="alphaLcParenR"/>
              <a:tabLst>
                <a:tab pos="370205" algn="l"/>
              </a:tabLst>
            </a:pP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Os professores farão as correções quando retornarem às aulas presenciais, nos horários de</a:t>
            </a:r>
            <a:r>
              <a:rPr lang="pt-PT" spc="-5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30" dirty="0">
                <a:latin typeface="Arial" panose="020B0604020202020204" pitchFamily="34" charset="0"/>
                <a:ea typeface="Arial" panose="020B0604020202020204" pitchFamily="34" charset="0"/>
              </a:rPr>
              <a:t>HTIP,</a:t>
            </a:r>
            <a:endParaRPr lang="pt-BR" sz="2400" spc="-11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74930" lvl="0" indent="-342900" algn="just">
              <a:lnSpc>
                <a:spcPct val="121000"/>
              </a:lnSpc>
              <a:spcBef>
                <a:spcPts val="490"/>
              </a:spcBef>
              <a:spcAft>
                <a:spcPts val="0"/>
              </a:spcAft>
              <a:buSzPts val="1000"/>
              <a:buFont typeface="Arial" panose="020B0604020202020204" pitchFamily="34" charset="0"/>
              <a:buAutoNum type="alphaLcParenR"/>
              <a:tabLst>
                <a:tab pos="415925" algn="l"/>
              </a:tabLst>
            </a:pP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Não será lançada nota para o 1º Bimestre, uma vez que as aulas suspensas, serão repostas oportunamente, sendo assim o processo de avaliação será concluído no retorno às aulas</a:t>
            </a:r>
            <a:r>
              <a:rPr lang="pt-PT" spc="-1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115" dirty="0">
                <a:latin typeface="Arial" panose="020B0604020202020204" pitchFamily="34" charset="0"/>
                <a:ea typeface="Arial" panose="020B0604020202020204" pitchFamily="34" charset="0"/>
              </a:rPr>
              <a:t>presenciais.</a:t>
            </a:r>
          </a:p>
          <a:p>
            <a:pPr marL="342900" marR="74930" lvl="0" indent="-342900" algn="just">
              <a:lnSpc>
                <a:spcPct val="121000"/>
              </a:lnSpc>
              <a:spcBef>
                <a:spcPts val="490"/>
              </a:spcBef>
              <a:spcAft>
                <a:spcPts val="0"/>
              </a:spcAft>
              <a:buSzPts val="1000"/>
              <a:buFont typeface="Arial" panose="020B0604020202020204" pitchFamily="34" charset="0"/>
              <a:buAutoNum type="alphaLcParenR"/>
              <a:tabLst>
                <a:tab pos="415925" algn="l"/>
              </a:tabLst>
            </a:pPr>
            <a:endParaRPr lang="pt-PT" sz="2400" b="1" spc="-115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714500" marR="74930" lvl="3" indent="-342900" algn="just">
              <a:lnSpc>
                <a:spcPct val="121000"/>
              </a:lnSpc>
              <a:spcBef>
                <a:spcPts val="490"/>
              </a:spcBef>
              <a:buSzPts val="1000"/>
              <a:buFont typeface="Arial" panose="020B0604020202020204" pitchFamily="34" charset="0"/>
              <a:buAutoNum type="alphaLcParenR"/>
              <a:tabLst>
                <a:tab pos="415925" algn="l"/>
              </a:tabLst>
            </a:pPr>
            <a:r>
              <a:rPr lang="pt-PT" sz="2400" b="1" spc="-115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Reflexão: Os docentes possuem esta autonomia para não opção?</a:t>
            </a:r>
          </a:p>
          <a:p>
            <a:pPr marL="1714500" marR="74930" lvl="3" indent="-342900" algn="just">
              <a:lnSpc>
                <a:spcPct val="121000"/>
              </a:lnSpc>
              <a:spcBef>
                <a:spcPts val="490"/>
              </a:spcBef>
              <a:buSzPts val="1000"/>
              <a:buFont typeface="Arial" panose="020B0604020202020204" pitchFamily="34" charset="0"/>
              <a:buAutoNum type="alphaLcParenR"/>
              <a:tabLst>
                <a:tab pos="415925" algn="l"/>
              </a:tabLst>
            </a:pPr>
            <a:r>
              <a:rPr lang="pt-PT" sz="2400" b="1" spc="-11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Monitoramento dessas frequências dos docentes/gestores?</a:t>
            </a:r>
            <a:endParaRPr lang="pt-BR" sz="2400" b="1" spc="-115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008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59E1D-F6ED-40B5-ACE8-D5819F92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TÉCNICO EM CONTABILIDADE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A4793B-2BA6-48C9-98F5-38D4A6E71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/>
              <a:t>Os bimestres letivos relativos ao ano letivo para curso Técnico em Contabilidade deverão ser reorganizados como segue:</a:t>
            </a:r>
            <a:endParaRPr lang="pt-BR" dirty="0"/>
          </a:p>
          <a:p>
            <a:pPr lvl="0"/>
            <a:r>
              <a:rPr lang="pt-PT" dirty="0"/>
              <a:t>1º Bimestre: 30 de janeiro de 2020 à 10 de junho de 2020 (56 dias);</a:t>
            </a:r>
            <a:endParaRPr lang="pt-BR" dirty="0"/>
          </a:p>
          <a:p>
            <a:pPr lvl="0"/>
            <a:r>
              <a:rPr lang="pt-PT" dirty="0"/>
              <a:t>2º Bimestre: 15 de junho de 2020 à 31 de agosto 2020 (54 dias);</a:t>
            </a:r>
            <a:endParaRPr lang="pt-BR" dirty="0"/>
          </a:p>
          <a:p>
            <a:pPr lvl="0"/>
            <a:r>
              <a:rPr lang="pt-PT" dirty="0"/>
              <a:t>3º Bimestre: 01 de setembro de 2020 à 06 de novembro de 2020 (44 dias),</a:t>
            </a:r>
            <a:endParaRPr lang="pt-BR" dirty="0"/>
          </a:p>
          <a:p>
            <a:pPr lvl="0"/>
            <a:r>
              <a:rPr lang="pt-PT" dirty="0"/>
              <a:t>4º Bimestre: 09 de novembro de 2020 à 19 de janeiro de 2021 (46 dias).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8358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143650-7ADF-4099-9864-0E4E5463C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sz="2800" dirty="0"/>
              <a:t>Art. 3º- As datas previstas para reuniões de Conselho de Ensino Aprendizagem poderão ser alteradas excepcionalmente quando não for  possível  a  realização no prazo previsto, e, nesse período poderão ser realizadas remotamente, desde que sejam cumpridas as normas estabelecidas para as convocações e registros em ata.</a:t>
            </a:r>
          </a:p>
          <a:p>
            <a:pPr algn="just"/>
            <a:r>
              <a:rPr lang="pt-PT" sz="2800" b="1" dirty="0">
                <a:solidFill>
                  <a:srgbClr val="FF0000"/>
                </a:solidFill>
              </a:rPr>
              <a:t>CONSELHEIRA ELIANE CARRIJO</a:t>
            </a:r>
          </a:p>
          <a:p>
            <a:pPr algn="just"/>
            <a:r>
              <a:rPr lang="pt-PT" sz="2800" b="1" dirty="0">
                <a:solidFill>
                  <a:srgbClr val="FF0000"/>
                </a:solidFill>
              </a:rPr>
              <a:t>Garantir a presença dos membros ( Gestão Democrática)</a:t>
            </a:r>
            <a:endParaRPr lang="pt-BR" sz="2800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634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FCC77-1A28-4BFD-8F9A-300ABEC68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Pauta: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ED147D-AA03-4C4C-893A-F00662AE7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pt-BR" dirty="0"/>
              <a:t>Acolhida Presidente</a:t>
            </a:r>
          </a:p>
          <a:p>
            <a:pPr marL="45720" indent="0">
              <a:buNone/>
            </a:pPr>
            <a:r>
              <a:rPr lang="pt-BR" dirty="0"/>
              <a:t>19h05- Leitura texto motivador</a:t>
            </a:r>
          </a:p>
          <a:p>
            <a:pPr marL="45720" indent="0">
              <a:buNone/>
            </a:pPr>
            <a:r>
              <a:rPr lang="pt-BR" dirty="0"/>
              <a:t>19h15-  Resolução 01/2020 publicada em DO 15 de maio de 2020</a:t>
            </a:r>
          </a:p>
          <a:p>
            <a:pPr marL="45720" indent="0">
              <a:buNone/>
            </a:pPr>
            <a:r>
              <a:rPr lang="pt-BR" dirty="0"/>
              <a:t>Leitura prévia enviada via rede social</a:t>
            </a:r>
          </a:p>
          <a:p>
            <a:pPr marL="45720" indent="0">
              <a:buNone/>
            </a:pPr>
            <a:r>
              <a:rPr lang="pt-BR" dirty="0"/>
              <a:t>19h15 às 20h00 – Reflexões, questionamentos.</a:t>
            </a:r>
          </a:p>
          <a:p>
            <a:pPr marL="45720" indent="0">
              <a:buNone/>
            </a:pPr>
            <a:r>
              <a:rPr lang="pt-BR" dirty="0"/>
              <a:t>Devolutivas da EXMA SRA. FERNANDA DE ALMEIDA BARBUTTO</a:t>
            </a:r>
          </a:p>
          <a:p>
            <a:pPr marL="45720" indent="0">
              <a:buNone/>
            </a:pPr>
            <a:endParaRPr lang="pt-BR" dirty="0"/>
          </a:p>
          <a:p>
            <a:pPr marL="4572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8643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A415B2-CBCF-4156-92B4-DAA637122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sz="3200" dirty="0"/>
              <a:t>Art. 4º- As datas previstas para reuniões de Conselho de Escola, Conselho Deliberativo, Conselho Fiscal e Diretora Executiva poderão ser alteradas excepcionalmente quando não for possível a realização no prazo, e, nesse período poderão ser realizadas remotamente, desde que sejam cumpridas as normas estabelecidas para as convocações e registros em ata.</a:t>
            </a:r>
            <a:endParaRPr lang="pt-PT" sz="3200" b="1" dirty="0">
              <a:solidFill>
                <a:srgbClr val="FF0000"/>
              </a:solidFill>
            </a:endParaRPr>
          </a:p>
          <a:p>
            <a:pPr algn="just"/>
            <a:r>
              <a:rPr lang="pt-PT" sz="3200" b="1" dirty="0">
                <a:solidFill>
                  <a:srgbClr val="FF0000"/>
                </a:solidFill>
              </a:rPr>
              <a:t>Garantir a presença dos membros, a discussão coletiva dos investimentos e a prestação de contas de forma transparente.</a:t>
            </a:r>
            <a:endParaRPr lang="pt-BR" sz="3200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70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3F97B7-AB6C-43C2-BAC4-6206B383C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sz="3200" dirty="0"/>
              <a:t>Art. 5º - O calendário escolar de cada unidade escolar da Rede Municipal de Ensino deverá ser adequado, constando a carga horária mínima exigida, observando-se o cumprimento dos dispositivos legais quanto à garantia do padrão de qualidade do ensino e aprendizagem, e encaminhado ao Supervisor de Educação para manifestação e posterior homologação.</a:t>
            </a:r>
          </a:p>
          <a:p>
            <a:pPr marL="45720" indent="0" algn="just">
              <a:buNone/>
            </a:pPr>
            <a:r>
              <a:rPr lang="pt-BR" sz="3200" b="1" dirty="0">
                <a:solidFill>
                  <a:srgbClr val="FF0000"/>
                </a:solidFill>
              </a:rPr>
              <a:t>Informar o prazo limite para esta homologação.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372289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90D933-4401-404A-AE70-679C909B6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Art. 6º- Os diretores, assistentes de direção, coordenadores pedagógicos</a:t>
            </a:r>
            <a:endParaRPr lang="pt-BR" dirty="0"/>
          </a:p>
          <a:p>
            <a:r>
              <a:rPr lang="pt-PT" dirty="0"/>
              <a:t>juntamente com os demais servidores da Unidade Escolar deverão</a:t>
            </a:r>
            <a:endParaRPr lang="pt-BR" dirty="0"/>
          </a:p>
          <a:p>
            <a:r>
              <a:rPr lang="pt-PT" dirty="0"/>
              <a:t>nesse período, dentre outras responsabilidades e tarefas que lhes competem:</a:t>
            </a:r>
            <a:endParaRPr lang="pt-BR" dirty="0"/>
          </a:p>
          <a:p>
            <a:pPr lvl="0"/>
            <a:r>
              <a:rPr lang="pt-PT" dirty="0"/>
              <a:t>Reunir-se, remota e/ou presencialmente com escala de trabalho, com o grupo da escola, considerando as normas sanitárias estabelecidas;</a:t>
            </a:r>
            <a:endParaRPr lang="pt-BR" dirty="0"/>
          </a:p>
          <a:p>
            <a:pPr lvl="0"/>
            <a:r>
              <a:rPr lang="pt-PT" dirty="0"/>
              <a:t>Coordenar, distribuir trabalhos e funções para os</a:t>
            </a:r>
            <a:endParaRPr lang="pt-BR" dirty="0"/>
          </a:p>
          <a:p>
            <a:pPr marL="45720" indent="0">
              <a:buNone/>
            </a:pPr>
            <a:br>
              <a:rPr lang="pt-PT" b="1" dirty="0">
                <a:solidFill>
                  <a:srgbClr val="FF0000"/>
                </a:solidFill>
              </a:rPr>
            </a:br>
            <a:r>
              <a:rPr lang="pt-PT" b="1" dirty="0">
                <a:solidFill>
                  <a:srgbClr val="FF0000"/>
                </a:solidFill>
              </a:rPr>
              <a:t>Existe Plano de Ação, em tempos de Pandemia, dos grupos gestores? Quais as ações que serão privilegiadas?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827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DCEABF-A4E4-4B33-B17D-8FCC52FBE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servidores da Unidade Escolar sob sua responsabilidade, zelando para a realização dos trabalhos com qualidade e na ótica prevencionista;</a:t>
            </a:r>
            <a:endParaRPr lang="pt-BR" dirty="0"/>
          </a:p>
          <a:p>
            <a:pPr lvl="0"/>
            <a:r>
              <a:rPr lang="pt-PT" dirty="0"/>
              <a:t>Estabelecer de acordo com as orientações da SEME, escalas de trabalhos remotos e/ou presencial, para os cargos/funções e situações que forem cabíveis pela natureza do exercício da função;</a:t>
            </a:r>
            <a:endParaRPr lang="pt-BR" dirty="0"/>
          </a:p>
          <a:p>
            <a:pPr lvl="0"/>
            <a:r>
              <a:rPr lang="pt-PT" dirty="0"/>
              <a:t>Distribuir tarefas, acompanhar processos e resultados de trabalho para todos os servidores sob a sua gestão;</a:t>
            </a:r>
            <a:endParaRPr lang="pt-BR" dirty="0"/>
          </a:p>
          <a:p>
            <a:pPr lvl="0"/>
            <a:r>
              <a:rPr lang="pt-PT" dirty="0"/>
              <a:t>Organizar e acompanhar o acesso e realização das atividades (estratégias/planilhas de monitoramento dos alunos) juntamente aos professores;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9301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C0064D-3C20-4E4B-92A7-20D5A8BB9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8213" y="636104"/>
            <a:ext cx="9372600" cy="507889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t-PT" dirty="0"/>
              <a:t>Oferecer auxílio aos professores quanto ao acompanhamento dos</a:t>
            </a:r>
            <a:endParaRPr lang="pt-BR" dirty="0"/>
          </a:p>
          <a:p>
            <a:r>
              <a:rPr lang="pt-PT" dirty="0"/>
              <a:t>plantões/suporte de estudos;</a:t>
            </a:r>
            <a:endParaRPr lang="pt-BR" dirty="0"/>
          </a:p>
          <a:p>
            <a:pPr lvl="0"/>
            <a:r>
              <a:rPr lang="pt-PT" dirty="0"/>
              <a:t>Contactar as famílias dos alunos que não acessaram ou buscaram os materiais, com base no monitoramento realizado pelo professor e/ou unidade escolar;</a:t>
            </a:r>
            <a:endParaRPr lang="pt-BR" dirty="0"/>
          </a:p>
          <a:p>
            <a:pPr lvl="0"/>
            <a:r>
              <a:rPr lang="pt-PT" dirty="0"/>
              <a:t>Monitorar os registros de acesso/execução/ acompanhamento das atividades, realizados pelos professores;</a:t>
            </a:r>
            <a:endParaRPr lang="pt-BR" dirty="0"/>
          </a:p>
          <a:p>
            <a:pPr lvl="0"/>
            <a:r>
              <a:rPr lang="pt-PT" dirty="0"/>
              <a:t>Acompanhar a execução das atividades de HTCP realizados pelos professores;</a:t>
            </a:r>
            <a:endParaRPr lang="pt-BR" dirty="0"/>
          </a:p>
          <a:p>
            <a:pPr lvl="0"/>
            <a:r>
              <a:rPr lang="pt-PT" dirty="0"/>
              <a:t>Realizar plantões remotos e/ou presenciais com escala de horário estabelecido pela equipe gestora;</a:t>
            </a:r>
            <a:endParaRPr lang="pt-BR" dirty="0"/>
          </a:p>
          <a:p>
            <a:pPr lvl="0"/>
            <a:r>
              <a:rPr lang="pt-PT" dirty="0"/>
              <a:t>No retorno às aulas, organizar todo o material utilizado, como documentação comprobatória para contabilizar como carga horária e computar a presença do aluno,</a:t>
            </a:r>
            <a:endParaRPr lang="pt-BR" dirty="0"/>
          </a:p>
          <a:p>
            <a:pPr lvl="0"/>
            <a:r>
              <a:rPr lang="pt-PT" dirty="0"/>
              <a:t>Informar o Supervisor responsável pela sua Unidade Escolar sobre todas as ações realizadas nesse período.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6681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7C12C3B-C693-4195-9C71-272C77FB825D}"/>
              </a:ext>
            </a:extLst>
          </p:cNvPr>
          <p:cNvSpPr/>
          <p:nvPr/>
        </p:nvSpPr>
        <p:spPr>
          <a:xfrm>
            <a:off x="1987825" y="834887"/>
            <a:ext cx="9833113" cy="5974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marR="75565" indent="190500" algn="just">
              <a:lnSpc>
                <a:spcPct val="121000"/>
              </a:lnSpc>
              <a:spcBef>
                <a:spcPts val="490"/>
              </a:spcBef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Art. 7º - Os professores deverão, a partir do dia 18 de maio de 2020,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0" marR="76200" indent="190500" algn="just">
              <a:lnSpc>
                <a:spcPct val="121000"/>
              </a:lnSpc>
              <a:spcBef>
                <a:spcPts val="495"/>
              </a:spcBef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atuar</a:t>
            </a:r>
            <a:r>
              <a:rPr lang="pt-PT" spc="-3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em</a:t>
            </a:r>
            <a:r>
              <a:rPr lang="pt-PT" spc="-3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prol</a:t>
            </a:r>
            <a:r>
              <a:rPr lang="pt-PT" spc="-3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das</a:t>
            </a:r>
            <a:r>
              <a:rPr lang="pt-PT" spc="-3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atividades</a:t>
            </a:r>
            <a:r>
              <a:rPr lang="pt-PT" spc="-3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não</a:t>
            </a:r>
            <a:r>
              <a:rPr lang="pt-PT" spc="-3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presenciais</a:t>
            </a:r>
            <a:r>
              <a:rPr lang="pt-PT" spc="-3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dos</a:t>
            </a:r>
            <a:r>
              <a:rPr lang="pt-PT" spc="-3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alunos, formação continuada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0" marR="74930" indent="190500" algn="just">
              <a:lnSpc>
                <a:spcPct val="121000"/>
              </a:lnSpc>
              <a:spcBef>
                <a:spcPts val="495"/>
              </a:spcBef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pt-PT" spc="-9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demais</a:t>
            </a:r>
            <a:r>
              <a:rPr lang="pt-PT" spc="-8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solicitações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sob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pt-PT" spc="-8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orientação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pt-PT" spc="-8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SEME</a:t>
            </a:r>
            <a:r>
              <a:rPr lang="pt-PT" spc="-8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pt-PT" spc="-8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equipe gestora.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0" marR="74930" indent="190500" algn="just">
              <a:lnSpc>
                <a:spcPct val="121000"/>
              </a:lnSpc>
              <a:spcBef>
                <a:spcPts val="495"/>
              </a:spcBef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§ 1º - Objetivando cumprir as atividades previstas no calendário da da rede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0" marR="74930" indent="190500" algn="just">
              <a:lnSpc>
                <a:spcPct val="121000"/>
              </a:lnSpc>
              <a:spcBef>
                <a:spcPts val="495"/>
              </a:spcBef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municipal e suas demais atribuições, os professores que estiverem em Regime de Teletrabalho e necessitarem de equipamentos e/ou suporte tecnológico deverão ir à escola, seguindo todas as normas sanitárias, para a utilização dos recursos necessários para realizar as atividades escolares não presenciais e orientar os alunos e seus responsáveis.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54000" indent="190500" algn="just">
              <a:spcBef>
                <a:spcPts val="480"/>
              </a:spcBef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§ 2º - Os Horários de Trabalho Coletivo Pedagógico –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0" indent="190500" algn="just">
              <a:spcBef>
                <a:spcPts val="250"/>
              </a:spcBef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HTCP, deverão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0" marR="74295" indent="190500" algn="just">
              <a:lnSpc>
                <a:spcPct val="121000"/>
              </a:lnSpc>
              <a:spcBef>
                <a:spcPts val="750"/>
              </a:spcBef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continuar</a:t>
            </a:r>
            <a:r>
              <a:rPr lang="pt-PT" spc="-1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sendo</a:t>
            </a:r>
            <a:r>
              <a:rPr lang="pt-PT" spc="-1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realizados</a:t>
            </a:r>
            <a:r>
              <a:rPr lang="pt-PT" spc="-10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semanalmente</a:t>
            </a:r>
            <a:r>
              <a:rPr lang="pt-PT" spc="-1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pt-PT" spc="-1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modalidade online, nos prazos pré-estabelecidos pela SEME, enquanto mantidas as medidas de isolamento social, de acordo com</a:t>
            </a:r>
            <a:r>
              <a:rPr lang="pt-PT" spc="-19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pt-PT" dirty="0"/>
              <a:t>carga horária de cada professor. A devolutiva das atividades ao coordenador pedagógico computará a presença no HTCP</a:t>
            </a:r>
            <a:endParaRPr lang="pt-PT" b="1" dirty="0">
              <a:solidFill>
                <a:srgbClr val="FF0000"/>
              </a:solidFill>
            </a:endParaRPr>
          </a:p>
          <a:p>
            <a:pPr marL="63500" marR="74295" indent="190500" algn="just">
              <a:lnSpc>
                <a:spcPct val="121000"/>
              </a:lnSpc>
              <a:spcBef>
                <a:spcPts val="750"/>
              </a:spcBef>
              <a:spcAft>
                <a:spcPts val="0"/>
              </a:spcAft>
            </a:pPr>
            <a:r>
              <a:rPr lang="pt-PT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Existe uma estatística dos docentes em teletrabalho?</a:t>
            </a:r>
          </a:p>
          <a:p>
            <a:pPr marL="63500" marR="74295" indent="190500" algn="just">
              <a:lnSpc>
                <a:spcPct val="121000"/>
              </a:lnSpc>
              <a:spcBef>
                <a:spcPts val="750"/>
              </a:spcBef>
              <a:spcAft>
                <a:spcPts val="0"/>
              </a:spcAft>
            </a:pPr>
            <a:r>
              <a:rPr lang="pt-PT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Já houve HTPC? Como foi a experiência?</a:t>
            </a:r>
            <a:endParaRPr lang="pt-BR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4989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5FBFD21F-6E1E-4B49-8CB4-DE5F6F54323E}"/>
              </a:ext>
            </a:extLst>
          </p:cNvPr>
          <p:cNvSpPr/>
          <p:nvPr/>
        </p:nvSpPr>
        <p:spPr>
          <a:xfrm>
            <a:off x="3048000" y="2392947"/>
            <a:ext cx="6096000" cy="40684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500" marR="24130" indent="190500" algn="just">
              <a:lnSpc>
                <a:spcPct val="121000"/>
              </a:lnSpc>
              <a:spcBef>
                <a:spcPts val="495"/>
              </a:spcBef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Art. 8º – Os professores readaptados deverão realizar trabalho remoto e/ou presencial com escala de trabalho, seguindo todas as normas sanitárias e respeitando o LSO, pois realizam atividades administrativas e/ou pedagógicas, que não são possíveis de se realizar via WhatsApp.</a:t>
            </a:r>
            <a:endParaRPr lang="pt-PT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0" marR="24130" indent="190500" algn="just">
              <a:lnSpc>
                <a:spcPct val="121000"/>
              </a:lnSpc>
              <a:spcBef>
                <a:spcPts val="495"/>
              </a:spcBef>
              <a:spcAft>
                <a:spcPts val="0"/>
              </a:spcAft>
            </a:pPr>
            <a:r>
              <a:rPr lang="pt-PT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Quantos existem atualmente?</a:t>
            </a:r>
          </a:p>
          <a:p>
            <a:pPr marL="63500" marR="24130" indent="190500" algn="just">
              <a:lnSpc>
                <a:spcPct val="121000"/>
              </a:lnSpc>
              <a:spcBef>
                <a:spcPts val="495"/>
              </a:spcBef>
              <a:spcAft>
                <a:spcPts val="0"/>
              </a:spcAft>
            </a:pPr>
            <a:r>
              <a:rPr lang="pt-PT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Qual a escala de trabalho?</a:t>
            </a:r>
          </a:p>
          <a:p>
            <a:pPr marL="63500" marR="24130" indent="190500" algn="just">
              <a:lnSpc>
                <a:spcPct val="121000"/>
              </a:lnSpc>
              <a:spcBef>
                <a:spcPts val="495"/>
              </a:spcBef>
              <a:spcAft>
                <a:spcPts val="0"/>
              </a:spcAft>
            </a:pPr>
            <a:r>
              <a:rPr lang="pt-PT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Busca ativa poderiam ajudar?</a:t>
            </a:r>
          </a:p>
          <a:p>
            <a:pPr marL="63500" marR="24130" indent="190500" algn="just">
              <a:lnSpc>
                <a:spcPct val="121000"/>
              </a:lnSpc>
              <a:spcBef>
                <a:spcPts val="495"/>
              </a:spcBef>
              <a:spcAft>
                <a:spcPts val="0"/>
              </a:spcAft>
            </a:pPr>
            <a:endParaRPr lang="pt-PT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0" marR="24130" indent="190500" algn="just">
              <a:lnSpc>
                <a:spcPct val="121000"/>
              </a:lnSpc>
              <a:spcBef>
                <a:spcPts val="495"/>
              </a:spcBef>
              <a:spcAft>
                <a:spcPts val="0"/>
              </a:spcAft>
            </a:pPr>
            <a:r>
              <a:rPr lang="pt-PT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Conselheira ADRIANA </a:t>
            </a:r>
            <a:endParaRPr lang="pt-BR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3894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AD77AE7B-54F7-494D-9358-5B044CE8BFEC}"/>
              </a:ext>
            </a:extLst>
          </p:cNvPr>
          <p:cNvSpPr/>
          <p:nvPr/>
        </p:nvSpPr>
        <p:spPr>
          <a:xfrm>
            <a:off x="596347" y="253772"/>
            <a:ext cx="11251095" cy="5239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marR="26035" indent="190500" algn="just">
              <a:lnSpc>
                <a:spcPct val="121000"/>
              </a:lnSpc>
              <a:spcBef>
                <a:spcPts val="485"/>
              </a:spcBef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Art. 9º- O professor deverá nesse período, dentre outras responsabilidades e tarefas que lhe compete: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24130" lvl="0" indent="-342900" algn="just">
              <a:lnSpc>
                <a:spcPct val="121000"/>
              </a:lnSpc>
              <a:spcBef>
                <a:spcPts val="495"/>
              </a:spcBef>
              <a:spcAft>
                <a:spcPts val="0"/>
              </a:spcAft>
              <a:buSzPts val="1000"/>
              <a:buFont typeface="Arial" panose="020B0604020202020204" pitchFamily="34" charset="0"/>
              <a:buAutoNum type="alphaLcParenR"/>
              <a:tabLst>
                <a:tab pos="520700" algn="l"/>
              </a:tabLst>
            </a:pPr>
            <a:r>
              <a:rPr lang="pt-PT" spc="-55" dirty="0">
                <a:latin typeface="Arial" panose="020B0604020202020204" pitchFamily="34" charset="0"/>
                <a:ea typeface="Arial" panose="020B0604020202020204" pitchFamily="34" charset="0"/>
              </a:rPr>
              <a:t>Acompanhar, dar suporte e assessorar a realização das atividades não presenciais, através de contato com os alunos e/ou familiares via WhatsApp, dentro do seu horário de</a:t>
            </a:r>
            <a:r>
              <a:rPr lang="pt-PT" spc="-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5" dirty="0">
                <a:latin typeface="Arial" panose="020B0604020202020204" pitchFamily="34" charset="0"/>
                <a:ea typeface="Arial" panose="020B0604020202020204" pitchFamily="34" charset="0"/>
              </a:rPr>
              <a:t>trabalho;</a:t>
            </a:r>
            <a:endParaRPr lang="pt-BR" sz="2400" spc="-5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24130" lvl="0" indent="-342900" algn="just">
              <a:lnSpc>
                <a:spcPct val="121000"/>
              </a:lnSpc>
              <a:spcBef>
                <a:spcPts val="490"/>
              </a:spcBef>
              <a:spcAft>
                <a:spcPts val="0"/>
              </a:spcAft>
              <a:buSzPts val="1000"/>
              <a:buFont typeface="Arial" panose="020B0604020202020204" pitchFamily="34" charset="0"/>
              <a:buAutoNum type="alphaLcParenR"/>
              <a:tabLst>
                <a:tab pos="520700" algn="l"/>
              </a:tabLst>
            </a:pPr>
            <a:r>
              <a:rPr lang="pt-PT" spc="-55" dirty="0">
                <a:latin typeface="Arial" panose="020B0604020202020204" pitchFamily="34" charset="0"/>
                <a:ea typeface="Arial" panose="020B0604020202020204" pitchFamily="34" charset="0"/>
              </a:rPr>
              <a:t>Os professores que optaram em não acompanhar  e assessorar a realização das atividades não presenciais via WhatsApp, devem cumprir o seu horário de trabalho na unidade</a:t>
            </a:r>
            <a:r>
              <a:rPr lang="pt-PT" spc="-6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5" dirty="0">
                <a:latin typeface="Arial" panose="020B0604020202020204" pitchFamily="34" charset="0"/>
                <a:ea typeface="Arial" panose="020B0604020202020204" pitchFamily="34" charset="0"/>
              </a:rPr>
              <a:t>escolar com plantão agendado pela equipe gestora, seguindo as normas sanitárias</a:t>
            </a:r>
            <a:r>
              <a:rPr lang="pt-PT" spc="-2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5" dirty="0">
                <a:latin typeface="Arial" panose="020B0604020202020204" pitchFamily="34" charset="0"/>
                <a:ea typeface="Arial" panose="020B0604020202020204" pitchFamily="34" charset="0"/>
              </a:rPr>
              <a:t>estabelecidas;</a:t>
            </a:r>
            <a:endParaRPr lang="pt-BR" sz="2400" spc="-5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24765" lvl="0" indent="-342900" algn="just">
              <a:lnSpc>
                <a:spcPct val="121000"/>
              </a:lnSpc>
              <a:spcBef>
                <a:spcPts val="485"/>
              </a:spcBef>
              <a:spcAft>
                <a:spcPts val="0"/>
              </a:spcAft>
              <a:buSzPts val="1000"/>
              <a:buFont typeface="Arial" panose="020B0604020202020204" pitchFamily="34" charset="0"/>
              <a:buAutoNum type="alphaLcParenR"/>
              <a:tabLst>
                <a:tab pos="422275" algn="l"/>
              </a:tabLst>
            </a:pPr>
            <a:r>
              <a:rPr lang="pt-PT" spc="-55" dirty="0">
                <a:latin typeface="Arial" panose="020B0604020202020204" pitchFamily="34" charset="0"/>
                <a:ea typeface="Arial" panose="020B0604020202020204" pitchFamily="34" charset="0"/>
              </a:rPr>
              <a:t>Realizar ações articuladas com a gestão e demais profissionais para que os materiais cheguem a todos os alunos;</a:t>
            </a:r>
            <a:endParaRPr lang="pt-BR" sz="2400" spc="-5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24130" lvl="0" indent="-342900" algn="just">
              <a:lnSpc>
                <a:spcPct val="121000"/>
              </a:lnSpc>
              <a:spcBef>
                <a:spcPts val="490"/>
              </a:spcBef>
              <a:spcAft>
                <a:spcPts val="0"/>
              </a:spcAft>
              <a:buSzPts val="1000"/>
              <a:buFont typeface="Arial" panose="020B0604020202020204" pitchFamily="34" charset="0"/>
              <a:buAutoNum type="alphaLcParenR"/>
              <a:tabLst>
                <a:tab pos="426085" algn="l"/>
              </a:tabLst>
            </a:pPr>
            <a:r>
              <a:rPr lang="pt-PT" spc="-55" dirty="0">
                <a:latin typeface="Arial" panose="020B0604020202020204" pitchFamily="34" charset="0"/>
                <a:ea typeface="Arial" panose="020B0604020202020204" pitchFamily="34" charset="0"/>
              </a:rPr>
              <a:t>Orientar as famílias/alunos que todas as atividades não presenciais devem ser devolvidas à escola conforme data estabelecida pela SEME, para contabilizar a carga horária prevista e computar a presença do</a:t>
            </a:r>
            <a:r>
              <a:rPr lang="pt-PT" spc="-7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5" dirty="0">
                <a:latin typeface="Arial" panose="020B0604020202020204" pitchFamily="34" charset="0"/>
                <a:ea typeface="Arial" panose="020B0604020202020204" pitchFamily="34" charset="0"/>
              </a:rPr>
              <a:t>aluno,</a:t>
            </a:r>
          </a:p>
          <a:p>
            <a:pPr marL="342900" marR="24130" indent="-342900" algn="just">
              <a:lnSpc>
                <a:spcPct val="121000"/>
              </a:lnSpc>
              <a:spcBef>
                <a:spcPts val="490"/>
              </a:spcBef>
              <a:buSzPts val="1000"/>
              <a:buFont typeface="Arial" panose="020B0604020202020204" pitchFamily="34" charset="0"/>
              <a:buAutoNum type="alphaLcParenR"/>
              <a:tabLst>
                <a:tab pos="426085" algn="l"/>
              </a:tabLst>
            </a:pPr>
            <a:r>
              <a:rPr lang="pt-PT" dirty="0"/>
              <a:t>Os professores que possuem dobra deverão acompanhar, dar suporte e assessorar a realização das atividades não presenciais, através de contato com os alunos e/ou familiares via WhatsApp, dentro do seu horário de trabalho.</a:t>
            </a:r>
            <a:endParaRPr lang="pt-BR" b="1" dirty="0">
              <a:solidFill>
                <a:srgbClr val="FF0000"/>
              </a:solidFill>
            </a:endParaRPr>
          </a:p>
          <a:p>
            <a:pPr marL="342900" marR="24130" lvl="0" indent="-342900" algn="just">
              <a:lnSpc>
                <a:spcPct val="121000"/>
              </a:lnSpc>
              <a:spcBef>
                <a:spcPts val="490"/>
              </a:spcBef>
              <a:spcAft>
                <a:spcPts val="0"/>
              </a:spcAft>
              <a:buSzPts val="1000"/>
              <a:buFont typeface="Arial" panose="020B0604020202020204" pitchFamily="34" charset="0"/>
              <a:buAutoNum type="alphaLcParenR"/>
              <a:tabLst>
                <a:tab pos="426085" algn="l"/>
              </a:tabLst>
            </a:pPr>
            <a:r>
              <a:rPr lang="pt-BR" sz="2400" b="1" spc="-5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Existe algum feedback das famílias dessas ações?</a:t>
            </a:r>
          </a:p>
        </p:txBody>
      </p:sp>
    </p:spTree>
    <p:extLst>
      <p:ext uri="{BB962C8B-B14F-4D97-AF65-F5344CB8AC3E}">
        <p14:creationId xmlns:p14="http://schemas.microsoft.com/office/powerpoint/2010/main" val="13594985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806281-F5CF-40FD-8749-D6918FDD8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§ 1º - O professor deve monitorar/mapear/registrar as orientações repassadas às famílias e alunos em planilha própria, enviada pela SEME, apontando como ocorreu a sua interação remota com os alunos e familiares.</a:t>
            </a:r>
            <a:endParaRPr lang="pt-BR" dirty="0"/>
          </a:p>
          <a:p>
            <a:r>
              <a:rPr lang="pt-PT" dirty="0"/>
              <a:t>§ 2º Os registros devem ser arquivados e organizados para acesso após o</a:t>
            </a:r>
            <a:endParaRPr lang="pt-BR" dirty="0"/>
          </a:p>
          <a:p>
            <a:r>
              <a:rPr lang="pt-PT" dirty="0"/>
              <a:t>retorno do funcionamento das Unidades Escolares, ou a qualquer momento em que seja necessário.</a:t>
            </a:r>
            <a:endParaRPr lang="pt-BR" dirty="0"/>
          </a:p>
          <a:p>
            <a:pPr marL="45720" indent="0">
              <a:buNone/>
            </a:pPr>
            <a:endParaRPr lang="pt-BR" b="1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pt-BR" b="1" dirty="0">
                <a:solidFill>
                  <a:srgbClr val="FF0000"/>
                </a:solidFill>
              </a:rPr>
              <a:t>Como foram orientados para monitorar/mapear/registrar as orientações?</a:t>
            </a:r>
          </a:p>
          <a:p>
            <a:pPr marL="45720" indent="0">
              <a:buNone/>
            </a:pPr>
            <a:r>
              <a:rPr lang="pt-BR" b="1" dirty="0">
                <a:solidFill>
                  <a:srgbClr val="FF0000"/>
                </a:solidFill>
              </a:rPr>
              <a:t>Como se farão os arquivos? Existem diários </a:t>
            </a:r>
            <a:r>
              <a:rPr lang="pt-BR" b="1" dirty="0" err="1">
                <a:solidFill>
                  <a:srgbClr val="FF0000"/>
                </a:solidFill>
              </a:rPr>
              <a:t>on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 err="1">
                <a:solidFill>
                  <a:srgbClr val="FF0000"/>
                </a:solidFill>
              </a:rPr>
              <a:t>line</a:t>
            </a:r>
            <a:r>
              <a:rPr lang="pt-BR" b="1" dirty="0">
                <a:solidFill>
                  <a:srgbClr val="FF0000"/>
                </a:solidFill>
              </a:rPr>
              <a:t>?</a:t>
            </a:r>
          </a:p>
          <a:p>
            <a:pPr marL="4572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47067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E8CA1EA-0C60-4FF6-BE66-545AF0A4242C}"/>
              </a:ext>
            </a:extLst>
          </p:cNvPr>
          <p:cNvSpPr/>
          <p:nvPr/>
        </p:nvSpPr>
        <p:spPr>
          <a:xfrm>
            <a:off x="689113" y="988204"/>
            <a:ext cx="10999304" cy="5202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marR="24765" indent="190500" algn="just">
              <a:lnSpc>
                <a:spcPct val="121000"/>
              </a:lnSpc>
              <a:spcBef>
                <a:spcPts val="495"/>
              </a:spcBef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Art. 10 - O professor do Atendimento Educacional Especializado - AEE, deverá oferecer aos alunos com deficiência</a:t>
            </a:r>
            <a:r>
              <a:rPr lang="pt-PT" spc="-7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pt-PT" spc="-7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flexibilização</a:t>
            </a:r>
            <a:r>
              <a:rPr lang="pt-PT" spc="-7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das</a:t>
            </a:r>
            <a:r>
              <a:rPr lang="pt-PT" spc="-7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propostas,</a:t>
            </a:r>
            <a:r>
              <a:rPr lang="pt-PT" spc="-7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plantão</a:t>
            </a:r>
            <a:r>
              <a:rPr lang="pt-PT" spc="-7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dúvidas pelo WhatsApp, atividades específicas à diversidade pedagógica e de desenvolvimento neuropsicomotor, em parceria com os professores regulares e à gestão</a:t>
            </a:r>
            <a:r>
              <a:rPr lang="pt-PT" spc="-8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15" dirty="0">
                <a:latin typeface="Arial" panose="020B0604020202020204" pitchFamily="34" charset="0"/>
                <a:ea typeface="Arial" panose="020B0604020202020204" pitchFamily="34" charset="0"/>
              </a:rPr>
              <a:t>escolar.</a:t>
            </a:r>
          </a:p>
          <a:p>
            <a:pPr marL="63500" marR="24765" indent="190500" algn="just">
              <a:lnSpc>
                <a:spcPct val="121000"/>
              </a:lnSpc>
              <a:spcBef>
                <a:spcPts val="495"/>
              </a:spcBef>
              <a:spcAft>
                <a:spcPts val="0"/>
              </a:spcAft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Como se dão as parcerias, em tempos de Pandemia?</a:t>
            </a:r>
          </a:p>
          <a:p>
            <a:pPr marL="63500" marR="24130" indent="190500" algn="just">
              <a:lnSpc>
                <a:spcPct val="121000"/>
              </a:lnSpc>
              <a:spcBef>
                <a:spcPts val="485"/>
              </a:spcBef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§ 1º - O trabalho do Professor do AEE, deverá ser registrado em planilha própria, enviada pela Professora Formadora da Educação Especial, apontando como ocorreu a sua interação remota com os alunos, familiares, professores regulares e equipe</a:t>
            </a:r>
            <a:r>
              <a:rPr lang="pt-PT" spc="-3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gestora.</a:t>
            </a:r>
          </a:p>
          <a:p>
            <a:pPr marL="63500" marR="24130" indent="190500" algn="just">
              <a:lnSpc>
                <a:spcPct val="121000"/>
              </a:lnSpc>
              <a:spcBef>
                <a:spcPts val="485"/>
              </a:spcBef>
              <a:spcAft>
                <a:spcPts val="0"/>
              </a:spcAft>
            </a:pPr>
            <a:r>
              <a:rPr lang="pt-PT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Existem registros dessas ações?</a:t>
            </a:r>
          </a:p>
          <a:p>
            <a:pPr marL="63500" marR="24130" indent="190500" algn="just">
              <a:lnSpc>
                <a:spcPct val="121000"/>
              </a:lnSpc>
              <a:spcBef>
                <a:spcPts val="485"/>
              </a:spcBef>
              <a:spcAft>
                <a:spcPts val="0"/>
              </a:spcAft>
            </a:pP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0" marR="25400" indent="190500" algn="just">
              <a:lnSpc>
                <a:spcPct val="121000"/>
              </a:lnSpc>
              <a:spcBef>
                <a:spcPts val="485"/>
              </a:spcBef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§ 2º Os registros devem ser arquivados e organizados para acesso após o</a:t>
            </a:r>
            <a:r>
              <a:rPr lang="pt-PT" dirty="0"/>
              <a:t>retorno do funcionamento das Unidades Escolares, ou a qualquer momento em que seja necessário.</a:t>
            </a:r>
          </a:p>
          <a:p>
            <a:pPr marL="63500" marR="25400" indent="190500" algn="just">
              <a:lnSpc>
                <a:spcPct val="121000"/>
              </a:lnSpc>
              <a:spcBef>
                <a:spcPts val="485"/>
              </a:spcBef>
            </a:pPr>
            <a:r>
              <a:rPr lang="pt-PT" dirty="0"/>
              <a:t>			</a:t>
            </a:r>
            <a:r>
              <a:rPr lang="pt-PT" b="1" dirty="0">
                <a:solidFill>
                  <a:srgbClr val="FF0000"/>
                </a:solidFill>
              </a:rPr>
              <a:t>Algum registro e arquivo on lines?</a:t>
            </a:r>
            <a:endParaRPr lang="pt-BR" b="1" dirty="0">
              <a:solidFill>
                <a:srgbClr val="FF0000"/>
              </a:solidFill>
            </a:endParaRPr>
          </a:p>
          <a:p>
            <a:pPr marL="63500" marR="25400" indent="190500" algn="just">
              <a:lnSpc>
                <a:spcPct val="121000"/>
              </a:lnSpc>
              <a:spcBef>
                <a:spcPts val="485"/>
              </a:spcBef>
              <a:spcAft>
                <a:spcPts val="0"/>
              </a:spcAft>
            </a:pP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541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836255F6-5085-4A32-AB6E-A3925D3AB9A0}"/>
              </a:ext>
            </a:extLst>
          </p:cNvPr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484848"/>
                </a:solidFill>
                <a:latin typeface="Lora"/>
              </a:rPr>
              <a:t>Acredite em você,</a:t>
            </a:r>
            <a:br>
              <a:rPr lang="pt-BR" dirty="0">
                <a:solidFill>
                  <a:srgbClr val="484848"/>
                </a:solidFill>
                <a:latin typeface="Lora"/>
              </a:rPr>
            </a:br>
            <a:r>
              <a:rPr lang="pt-BR" dirty="0">
                <a:solidFill>
                  <a:srgbClr val="484848"/>
                </a:solidFill>
                <a:latin typeface="Lora"/>
              </a:rPr>
              <a:t>na força da sua fé,</a:t>
            </a:r>
            <a:br>
              <a:rPr lang="pt-BR" dirty="0">
                <a:solidFill>
                  <a:srgbClr val="484848"/>
                </a:solidFill>
                <a:latin typeface="Lora"/>
              </a:rPr>
            </a:br>
            <a:r>
              <a:rPr lang="pt-BR" dirty="0">
                <a:solidFill>
                  <a:srgbClr val="484848"/>
                </a:solidFill>
                <a:latin typeface="Lora"/>
              </a:rPr>
              <a:t>nas vezes que você teve</a:t>
            </a:r>
            <a:br>
              <a:rPr lang="pt-BR" dirty="0">
                <a:solidFill>
                  <a:srgbClr val="484848"/>
                </a:solidFill>
                <a:latin typeface="Lora"/>
              </a:rPr>
            </a:br>
            <a:r>
              <a:rPr lang="pt-BR" dirty="0">
                <a:solidFill>
                  <a:srgbClr val="484848"/>
                </a:solidFill>
                <a:latin typeface="Lora"/>
              </a:rPr>
              <a:t>que remar contra a maré.</a:t>
            </a:r>
            <a:br>
              <a:rPr lang="pt-BR" dirty="0">
                <a:solidFill>
                  <a:srgbClr val="484848"/>
                </a:solidFill>
                <a:latin typeface="Lora"/>
              </a:rPr>
            </a:br>
            <a:r>
              <a:rPr lang="pt-BR" dirty="0">
                <a:solidFill>
                  <a:srgbClr val="484848"/>
                </a:solidFill>
                <a:latin typeface="Lora"/>
              </a:rPr>
              <a:t>Cada “não” que alguém lhe disse</a:t>
            </a:r>
            <a:br>
              <a:rPr lang="pt-BR" dirty="0">
                <a:solidFill>
                  <a:srgbClr val="484848"/>
                </a:solidFill>
                <a:latin typeface="Lora"/>
              </a:rPr>
            </a:br>
            <a:r>
              <a:rPr lang="pt-BR" dirty="0">
                <a:solidFill>
                  <a:srgbClr val="484848"/>
                </a:solidFill>
                <a:latin typeface="Lora"/>
              </a:rPr>
              <a:t>deu forças pra que surgisse</a:t>
            </a:r>
            <a:br>
              <a:rPr lang="pt-BR" dirty="0">
                <a:solidFill>
                  <a:srgbClr val="484848"/>
                </a:solidFill>
                <a:latin typeface="Lora"/>
              </a:rPr>
            </a:br>
            <a:r>
              <a:rPr lang="pt-BR" dirty="0">
                <a:solidFill>
                  <a:srgbClr val="484848"/>
                </a:solidFill>
                <a:latin typeface="Lora"/>
              </a:rPr>
              <a:t>um desejo de provar</a:t>
            </a:r>
            <a:br>
              <a:rPr lang="pt-BR" dirty="0">
                <a:solidFill>
                  <a:srgbClr val="484848"/>
                </a:solidFill>
                <a:latin typeface="Lora"/>
              </a:rPr>
            </a:br>
            <a:r>
              <a:rPr lang="pt-BR" dirty="0">
                <a:solidFill>
                  <a:srgbClr val="484848"/>
                </a:solidFill>
                <a:latin typeface="Lora"/>
              </a:rPr>
              <a:t>que quando a gente tropeça</a:t>
            </a:r>
            <a:br>
              <a:rPr lang="pt-BR" dirty="0">
                <a:solidFill>
                  <a:srgbClr val="484848"/>
                </a:solidFill>
                <a:latin typeface="Lora"/>
              </a:rPr>
            </a:br>
            <a:r>
              <a:rPr lang="pt-BR" dirty="0">
                <a:solidFill>
                  <a:srgbClr val="484848"/>
                </a:solidFill>
                <a:latin typeface="Lora"/>
              </a:rPr>
              <a:t>se levanta e recomeça</a:t>
            </a:r>
            <a:br>
              <a:rPr lang="pt-BR" dirty="0">
                <a:solidFill>
                  <a:srgbClr val="484848"/>
                </a:solidFill>
                <a:latin typeface="Lora"/>
              </a:rPr>
            </a:br>
            <a:r>
              <a:rPr lang="pt-BR" dirty="0">
                <a:solidFill>
                  <a:srgbClr val="484848"/>
                </a:solidFill>
                <a:latin typeface="Lora"/>
              </a:rPr>
              <a:t>sem parar de caminhar.</a:t>
            </a:r>
          </a:p>
          <a:p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48954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442852B5-5D5A-4A7D-8671-932666B60268}"/>
              </a:ext>
            </a:extLst>
          </p:cNvPr>
          <p:cNvSpPr/>
          <p:nvPr/>
        </p:nvSpPr>
        <p:spPr>
          <a:xfrm>
            <a:off x="159027" y="543338"/>
            <a:ext cx="11688416" cy="4738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marR="74295" indent="190500" algn="just">
              <a:lnSpc>
                <a:spcPct val="121000"/>
              </a:lnSpc>
              <a:spcBef>
                <a:spcPts val="495"/>
              </a:spcBef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Art. </a:t>
            </a:r>
            <a:r>
              <a:rPr lang="pt-PT" spc="-40" dirty="0">
                <a:latin typeface="Arial" panose="020B0604020202020204" pitchFamily="34" charset="0"/>
                <a:ea typeface="Arial" panose="020B0604020202020204" pitchFamily="34" charset="0"/>
              </a:rPr>
              <a:t>11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- A Equipe Multidisciplinar do CEMAEE deverá oferecer apoio e disponibilizar orientações pelo WhatsApp aos</a:t>
            </a:r>
            <a:r>
              <a:rPr lang="pt-PT" spc="-1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professores</a:t>
            </a:r>
            <a:r>
              <a:rPr lang="pt-PT" spc="-1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regulares,</a:t>
            </a:r>
            <a:r>
              <a:rPr lang="pt-PT" spc="-9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às</a:t>
            </a:r>
            <a:r>
              <a:rPr lang="pt-PT" spc="-1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famílias</a:t>
            </a:r>
            <a:r>
              <a:rPr lang="pt-PT" spc="-9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pt-PT" spc="-1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à</a:t>
            </a:r>
            <a:r>
              <a:rPr lang="pt-PT" spc="-1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equipe</a:t>
            </a:r>
            <a:r>
              <a:rPr lang="pt-PT" spc="-9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gestora,</a:t>
            </a:r>
            <a:r>
              <a:rPr lang="pt-PT" spc="-1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em relação aos alunos atendidos, considerando a singularidade dos alunos e a diversidade dos atendimentos realizados e dentro do seu horário de</a:t>
            </a:r>
            <a:r>
              <a:rPr lang="pt-PT" spc="-3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trabalho.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0" marR="74930" indent="190500" algn="just">
              <a:lnSpc>
                <a:spcPct val="121000"/>
              </a:lnSpc>
              <a:spcBef>
                <a:spcPts val="485"/>
              </a:spcBef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§ 1º- Cabe ressaltar a necessidade de uma força tarefa com o intuito de atingir às famílias e os alunos.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0" marR="74295" indent="190500" algn="just">
              <a:lnSpc>
                <a:spcPct val="121000"/>
              </a:lnSpc>
              <a:spcBef>
                <a:spcPts val="490"/>
              </a:spcBef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§ 2º Os profissionais de Fonoaudiologia, Psicologia Clínica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pt-PT" spc="-9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20" dirty="0">
                <a:latin typeface="Arial" panose="020B0604020202020204" pitchFamily="34" charset="0"/>
                <a:ea typeface="Arial" panose="020B0604020202020204" pitchFamily="34" charset="0"/>
              </a:rPr>
              <a:t>Terapia</a:t>
            </a:r>
            <a:r>
              <a:rPr lang="pt-PT" spc="-8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Ocupacional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realizarão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pt-PT" spc="-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acompanhamento semanal dos alunos pelo WhatsApp, repassando as orientações, sugestões de atividades/exercícios para serem realizados em</a:t>
            </a:r>
            <a:r>
              <a:rPr lang="pt-PT" spc="-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casa.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0" marR="74295" indent="190500" algn="just">
              <a:lnSpc>
                <a:spcPct val="121000"/>
              </a:lnSpc>
              <a:spcBef>
                <a:spcPts val="485"/>
              </a:spcBef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§ 3º O trabalho da Equipe Multidisciplinar deverá ser registrado em planilha própria, enviada pela Professora Formadora da Educação Especial, apontando como</a:t>
            </a:r>
            <a:r>
              <a:rPr lang="pt-PT" spc="-16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ocorreu a sua interação remota com os alunos, familiares e equipe gestora.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0" marR="75565" indent="190500" algn="just">
              <a:lnSpc>
                <a:spcPct val="121000"/>
              </a:lnSpc>
              <a:spcBef>
                <a:spcPts val="490"/>
              </a:spcBef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§ 4º Os registros devem ser arquivados e organizados para acesso após o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0" marR="74295" indent="190500" algn="just">
              <a:lnSpc>
                <a:spcPct val="121000"/>
              </a:lnSpc>
              <a:spcBef>
                <a:spcPts val="490"/>
              </a:spcBef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retorno do funcionamento das Unidades Escolares, ou a qualquer momento em que seja necessário.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440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2AD212-8140-4D74-B391-B13E78E29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dirty="0"/>
              <a:t>Art. 12 - No retorno às aulas presenciais, deverá ser proporcionado</a:t>
            </a:r>
            <a:endParaRPr lang="pt-BR" dirty="0"/>
          </a:p>
          <a:p>
            <a:r>
              <a:rPr lang="pt-PT" dirty="0"/>
              <a:t>aos alunos uma Jornada de Revisão dos conteúdos/ habilidades que foram estudados durante o período das atividades não presenciais e, posteriormente deverá ser aplicada uma Avaliação Diagnóstica que será enviada pela SEME.</a:t>
            </a:r>
            <a:endParaRPr lang="pt-BR" dirty="0"/>
          </a:p>
          <a:p>
            <a:r>
              <a:rPr lang="pt-PT" dirty="0"/>
              <a:t>Parágrafo Único - Os alunos que apresentarem maiores</a:t>
            </a:r>
            <a:endParaRPr lang="pt-BR" dirty="0"/>
          </a:p>
          <a:p>
            <a:r>
              <a:rPr lang="pt-PT" dirty="0"/>
              <a:t>dificuldades</a:t>
            </a:r>
            <a:endParaRPr lang="pt-BR" dirty="0"/>
          </a:p>
          <a:p>
            <a:r>
              <a:rPr lang="pt-PT" dirty="0"/>
              <a:t>de aprendizagem deverão ser encaminhados à recuperação contínua</a:t>
            </a:r>
            <a:endParaRPr lang="pt-BR" dirty="0"/>
          </a:p>
          <a:p>
            <a:r>
              <a:rPr lang="pt-PT" dirty="0"/>
              <a:t>e/ou paralela, para a consolidação de aprendizagens essenciais para</a:t>
            </a:r>
            <a:endParaRPr lang="pt-BR" dirty="0"/>
          </a:p>
          <a:p>
            <a:r>
              <a:rPr lang="pt-PT" dirty="0"/>
              <a:t>superar o curso educacional no retorno às aulas presenciais.</a:t>
            </a:r>
            <a:endParaRPr lang="pt-BR" dirty="0"/>
          </a:p>
          <a:p>
            <a:r>
              <a:rPr lang="pt-BR" b="1" dirty="0">
                <a:solidFill>
                  <a:srgbClr val="FF0000"/>
                </a:solidFill>
              </a:rPr>
              <a:t>EXISTE ALGUM PROJETO DE ACOLHIMENTO?</a:t>
            </a:r>
          </a:p>
          <a:p>
            <a:r>
              <a:rPr lang="pt-BR" b="1" dirty="0">
                <a:solidFill>
                  <a:srgbClr val="FF0000"/>
                </a:solidFill>
              </a:rPr>
              <a:t>CONSELHEIRA ELIANE ( PROFESSORA CEMUS)</a:t>
            </a:r>
          </a:p>
        </p:txBody>
      </p:sp>
    </p:spTree>
    <p:extLst>
      <p:ext uri="{BB962C8B-B14F-4D97-AF65-F5344CB8AC3E}">
        <p14:creationId xmlns:p14="http://schemas.microsoft.com/office/powerpoint/2010/main" val="26198826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9E4055-0301-4796-B6F0-03FDFCD24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Art. 13 – As atividades escolares não presenciais destinadas aos alunos da Rede Municipal de Salto, serão planejadas e organizadas pelo Departamento Pedagógico da Secretaria Municipal de Educação de Salto, que se responsabilizará também pelo acompanhamento da execução das mesmas.</a:t>
            </a:r>
            <a:endParaRPr lang="pt-BR" dirty="0"/>
          </a:p>
          <a:p>
            <a:pPr marL="45720" indent="0">
              <a:buNone/>
            </a:pPr>
            <a:r>
              <a:rPr lang="pt-BR" dirty="0"/>
              <a:t> 	</a:t>
            </a:r>
            <a:r>
              <a:rPr lang="pt-BR" b="1" dirty="0">
                <a:solidFill>
                  <a:srgbClr val="FF0000"/>
                </a:solidFill>
              </a:rPr>
              <a:t>como será esse acompanhamento?</a:t>
            </a:r>
          </a:p>
        </p:txBody>
      </p:sp>
    </p:spTree>
    <p:extLst>
      <p:ext uri="{BB962C8B-B14F-4D97-AF65-F5344CB8AC3E}">
        <p14:creationId xmlns:p14="http://schemas.microsoft.com/office/powerpoint/2010/main" val="31816578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53B67C-6661-4CA7-AA40-83335E915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Art. 14 – Para os alunos da Educação Infantil I (Creche) serão oportunizadas atividades com a finalidade de orientação às famílias, organização e sugestão de rotina, fomento às vivências e ao repertório cultural das crianças bem pequenas e pequenas, valorizando as brincadeiras e interações.</a:t>
            </a:r>
            <a:endParaRPr lang="pt-BR" b="1" dirty="0">
              <a:solidFill>
                <a:srgbClr val="FF0000"/>
              </a:solidFill>
            </a:endParaRPr>
          </a:p>
          <a:p>
            <a:r>
              <a:rPr lang="pt-BR" b="1" dirty="0">
                <a:solidFill>
                  <a:srgbClr val="FF0000"/>
                </a:solidFill>
              </a:rPr>
              <a:t>QUEM ESTÁ ELABORANDO ESTAS AÇÕES?</a:t>
            </a:r>
          </a:p>
          <a:p>
            <a:r>
              <a:rPr lang="pt-BR" b="1" dirty="0">
                <a:solidFill>
                  <a:srgbClr val="FF0000"/>
                </a:solidFill>
              </a:rPr>
              <a:t>COMO ESTÃO SENDO ENVIADAS ESTAS AÇÕES?</a:t>
            </a:r>
          </a:p>
        </p:txBody>
      </p:sp>
    </p:spTree>
    <p:extLst>
      <p:ext uri="{BB962C8B-B14F-4D97-AF65-F5344CB8AC3E}">
        <p14:creationId xmlns:p14="http://schemas.microsoft.com/office/powerpoint/2010/main" val="133670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DA7A5B-C4C1-4A78-955C-8F93C1622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/>
              <a:t>Art. 15 – Para os alunos da EJA – Educação  de  Jovens e Adultos e do Curso Técnico Contabilidade serão disponibilizadas atividades não presenciais de acordo com a particularidade destes segmentos, ofertando oportunidades educacionais apropriadas, onde sejam consideradas as características do alunado, seus interesses, condições de vida e de trabalho.</a:t>
            </a:r>
            <a:endParaRPr lang="pt-BR" b="1" dirty="0">
              <a:solidFill>
                <a:srgbClr val="FF0000"/>
              </a:solidFill>
            </a:endParaRPr>
          </a:p>
          <a:p>
            <a:r>
              <a:rPr lang="pt-BR" b="1" dirty="0">
                <a:solidFill>
                  <a:srgbClr val="FF0000"/>
                </a:solidFill>
              </a:rPr>
              <a:t>APRESENTAR AOS CONSELHEIROS COMO OS DOCENTES ESTÃO OPORTUNIZANDO APRENDIZAGENS AOS ALUNOS DO EJA?</a:t>
            </a:r>
          </a:p>
          <a:p>
            <a:r>
              <a:rPr lang="pt-BR" b="1" dirty="0">
                <a:solidFill>
                  <a:srgbClr val="FF0000"/>
                </a:solidFill>
              </a:rPr>
              <a:t>Devoluções? Contatos? Como estão realizando?</a:t>
            </a:r>
          </a:p>
          <a:p>
            <a:endParaRPr lang="pt-BR" b="1" dirty="0">
              <a:solidFill>
                <a:srgbClr val="FF0000"/>
              </a:solidFill>
            </a:endParaRPr>
          </a:p>
          <a:p>
            <a:r>
              <a:rPr lang="pt-BR" b="1" dirty="0">
                <a:solidFill>
                  <a:srgbClr val="FF0000"/>
                </a:solidFill>
              </a:rPr>
              <a:t>Conselheira PAULA OURIQUE</a:t>
            </a:r>
          </a:p>
        </p:txBody>
      </p:sp>
    </p:spTree>
    <p:extLst>
      <p:ext uri="{BB962C8B-B14F-4D97-AF65-F5344CB8AC3E}">
        <p14:creationId xmlns:p14="http://schemas.microsoft.com/office/powerpoint/2010/main" val="31216685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2AC671-A2A1-4858-8E54-5D89C1405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Parágrafo Único: As atividades não presenciais serão elaboradas pelos professores e encaminhados à equipe gestora.</a:t>
            </a:r>
            <a:endParaRPr lang="pt-BR" b="1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pt-BR" b="1" dirty="0">
                <a:solidFill>
                  <a:srgbClr val="FF0000"/>
                </a:solidFill>
              </a:rPr>
              <a:t>  Como os gestores estão se organizando para o envio?</a:t>
            </a:r>
          </a:p>
        </p:txBody>
      </p:sp>
    </p:spTree>
    <p:extLst>
      <p:ext uri="{BB962C8B-B14F-4D97-AF65-F5344CB8AC3E}">
        <p14:creationId xmlns:p14="http://schemas.microsoft.com/office/powerpoint/2010/main" val="35076294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02FFB8-2B02-40FD-AD6B-7461FDCAE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Art. 16 – Os diretores, assistentes de direção, coordenadores pedagógicos, professores, estagiários remunerados,  jovens  aprendizes  (guardinhas),  equipe  da secretaria escolar e demais servidores das unidades escolares devem atuar na busca ativa a todos os alunos e famílias, garantindo e incentivando a entrega e a realização das atividades não presenciais estipuladas pela Secretaria de Educação e pela escola, além de apoiar a realização dessas atividades.</a:t>
            </a:r>
            <a:endParaRPr lang="pt-BR" dirty="0"/>
          </a:p>
          <a:p>
            <a:pPr marL="45720" indent="0">
              <a:buNone/>
            </a:pPr>
            <a:r>
              <a:rPr lang="pt-BR" dirty="0"/>
              <a:t> </a:t>
            </a:r>
            <a:r>
              <a:rPr lang="pt-BR" b="1" dirty="0">
                <a:solidFill>
                  <a:srgbClr val="FF0000"/>
                </a:solidFill>
              </a:rPr>
              <a:t> Poderão os supervisores apresentar em próxima reunião os resultados desta busca ativa?</a:t>
            </a:r>
          </a:p>
          <a:p>
            <a:pPr marL="45720" indent="0">
              <a:buNone/>
            </a:pPr>
            <a:endParaRPr lang="pt-BR" b="1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pt-BR" b="1" dirty="0">
                <a:solidFill>
                  <a:srgbClr val="FF0000"/>
                </a:solidFill>
              </a:rPr>
              <a:t>DÉBORA </a:t>
            </a:r>
          </a:p>
        </p:txBody>
      </p:sp>
    </p:spTree>
    <p:extLst>
      <p:ext uri="{BB962C8B-B14F-4D97-AF65-F5344CB8AC3E}">
        <p14:creationId xmlns:p14="http://schemas.microsoft.com/office/powerpoint/2010/main" val="2971912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47974C-9ECA-42CF-BB04-A87620920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Art. 17 - A Secretaria Municipal de Educação de Salto poderá expedir normas</a:t>
            </a:r>
            <a:endParaRPr lang="pt-BR" dirty="0"/>
          </a:p>
          <a:p>
            <a:r>
              <a:rPr lang="pt-PT" dirty="0"/>
              <a:t>complementares para o cumprimento do disposto nesta Resolução.</a:t>
            </a:r>
            <a:endParaRPr lang="pt-BR" dirty="0"/>
          </a:p>
          <a:p>
            <a:r>
              <a:rPr lang="pt-PT" dirty="0"/>
              <a:t>Art. 18 - Esta Resolução entra em vigor na data de sua publicação.</a:t>
            </a:r>
            <a:endParaRPr lang="pt-BR" dirty="0"/>
          </a:p>
          <a:p>
            <a:r>
              <a:rPr lang="pt-PT" dirty="0"/>
              <a:t>Fernanda Cristina de Almeida Barbutto</a:t>
            </a:r>
            <a:endParaRPr lang="pt-BR" dirty="0"/>
          </a:p>
          <a:p>
            <a:r>
              <a:rPr lang="pt-PT" dirty="0"/>
              <a:t>Secretária Municipal da Educação</a:t>
            </a:r>
            <a:endParaRPr lang="pt-BR" dirty="0"/>
          </a:p>
          <a:p>
            <a:r>
              <a:rPr lang="pt-PT" dirty="0"/>
              <a:t>.........................................................................................................................................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87526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AF1BF-24EC-4BB1-9275-F1F0A9537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Aspectos para reflexão: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70963C-CB16-4AA7-9B21-87437AF69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Artigo 1º - Reorganizados “provisoriamente” – deveria constar conforme ~Parecer do CONSELHO MUNICIPAL DE EDUCAÇÃO.</a:t>
            </a:r>
          </a:p>
          <a:p>
            <a:endParaRPr lang="pt-BR" dirty="0"/>
          </a:p>
          <a:p>
            <a:r>
              <a:rPr lang="pt-BR" dirty="0"/>
              <a:t>Artigo 2º - Grande manifestação nacional para extensão do Calendário 2020/2021 – reposição presencial  - Educação Infantil principalmente. Ensino Contabilidade??</a:t>
            </a:r>
          </a:p>
          <a:p>
            <a:endParaRPr lang="pt-BR" dirty="0"/>
          </a:p>
          <a:p>
            <a:r>
              <a:rPr lang="pt-BR" dirty="0"/>
              <a:t>D) Professores que optaram em não realizar via </a:t>
            </a:r>
            <a:r>
              <a:rPr lang="pt-BR" dirty="0" err="1"/>
              <a:t>whatsAPP</a:t>
            </a:r>
            <a:r>
              <a:rPr lang="pt-BR" dirty="0"/>
              <a:t>  ( como se dá essa opção?)  Por que não baixar uma Resolução sobre o dever ético do cumprimento da atividade remota? Do Isolamento social?</a:t>
            </a:r>
          </a:p>
        </p:txBody>
      </p:sp>
    </p:spTree>
    <p:extLst>
      <p:ext uri="{BB962C8B-B14F-4D97-AF65-F5344CB8AC3E}">
        <p14:creationId xmlns:p14="http://schemas.microsoft.com/office/powerpoint/2010/main" val="7805293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93AA1-169E-431F-A598-F4C384C9C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Monitoramento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A9A54C-FDFB-4B2E-B5DE-B8D93FD9A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Existe porcentagem de entrega efetiva da Merenda?</a:t>
            </a:r>
          </a:p>
          <a:p>
            <a:r>
              <a:rPr lang="pt-BR" dirty="0"/>
              <a:t>Existe porcentagem de entrega do Material Escolar?</a:t>
            </a:r>
          </a:p>
          <a:p>
            <a:r>
              <a:rPr lang="pt-BR" dirty="0"/>
              <a:t>A SEME disponibiliza destes números</a:t>
            </a:r>
          </a:p>
        </p:txBody>
      </p:sp>
    </p:spTree>
    <p:extLst>
      <p:ext uri="{BB962C8B-B14F-4D97-AF65-F5344CB8AC3E}">
        <p14:creationId xmlns:p14="http://schemas.microsoft.com/office/powerpoint/2010/main" val="418131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23D387CE-24D5-4BCA-9AFE-F6B6BCCF0AB9}"/>
              </a:ext>
            </a:extLst>
          </p:cNvPr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484848"/>
                </a:solidFill>
                <a:latin typeface="Lora"/>
              </a:rPr>
              <a:t>Acredite em tudo aquilo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que lhe torna diferente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em tudo que já passou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e no que vem pela frente.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Acredite e seja forte,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não espere pela sorte,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não espere por ninguém,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pois de tanto esperar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você pode estacionar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e deixar de ir além.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38115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487791-0831-4E31-847F-D387286D7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13" y="265043"/>
            <a:ext cx="9372600" cy="1200416"/>
          </a:xfrm>
        </p:spPr>
        <p:txBody>
          <a:bodyPr/>
          <a:lstStyle/>
          <a:p>
            <a:r>
              <a:rPr lang="pt-BR"/>
              <a:t>Reflexão   REVISÃO 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23019E-7647-4D28-8C4A-7835AADA7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Reunião de Conselho de Escola: garantir a participação de todos os membros, com registros da reunião, </a:t>
            </a:r>
            <a:r>
              <a:rPr lang="pt-BR" dirty="0" err="1"/>
              <a:t>live</a:t>
            </a:r>
            <a:r>
              <a:rPr lang="pt-BR" dirty="0"/>
              <a:t>, através de atas arquivadas na Unidade Escolar. </a:t>
            </a:r>
          </a:p>
          <a:p>
            <a:endParaRPr lang="pt-BR" dirty="0"/>
          </a:p>
          <a:p>
            <a:r>
              <a:rPr lang="pt-BR" dirty="0"/>
              <a:t>Reunião de APM. Como garantir a legitimidade do encontro, das prestações, dos investimentos?</a:t>
            </a:r>
          </a:p>
          <a:p>
            <a:endParaRPr lang="pt-BR" dirty="0"/>
          </a:p>
          <a:p>
            <a:r>
              <a:rPr lang="pt-BR" dirty="0"/>
              <a:t>Como se dará o acompanhamento da efetiva presença da equipe gestora, funcionários na Unidade Escolar? Ponto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line</a:t>
            </a:r>
            <a:r>
              <a:rPr lang="pt-B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446150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FE71E0-3B98-4AA7-A979-24EACD910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HTPC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12108C-7BEC-430D-BAB8-4C6F5CFE3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Como a equipe pedagógica está monitorando e formando os professores?</a:t>
            </a:r>
          </a:p>
          <a:p>
            <a:r>
              <a:rPr lang="pt-BR" dirty="0"/>
              <a:t>Existem professores que não frequentam?</a:t>
            </a:r>
          </a:p>
          <a:p>
            <a:r>
              <a:rPr lang="pt-BR" dirty="0"/>
              <a:t>Existem professores não realizando as atividades?</a:t>
            </a:r>
          </a:p>
        </p:txBody>
      </p:sp>
    </p:spTree>
    <p:extLst>
      <p:ext uri="{BB962C8B-B14F-4D97-AF65-F5344CB8AC3E}">
        <p14:creationId xmlns:p14="http://schemas.microsoft.com/office/powerpoint/2010/main" val="5714370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24592F-248F-4DD3-A0D3-4951D40D6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Monitoramento dos aparelhos dos docentes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9CE97D-FEFF-4C2E-9D94-26479E5C3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professor tem tecnologia para dar suporte ao aluno?</a:t>
            </a:r>
          </a:p>
          <a:p>
            <a:r>
              <a:rPr lang="pt-BR" dirty="0"/>
              <a:t>Os professores estão buscando as Unidades para oferecer estas aulas remotas?</a:t>
            </a:r>
          </a:p>
          <a:p>
            <a:r>
              <a:rPr lang="pt-BR" dirty="0"/>
              <a:t>Quais os temas mais abordados nos HTPC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line</a:t>
            </a:r>
            <a:r>
              <a:rPr lang="pt-B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7518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75BFA-12B6-4596-9779-FE739A44D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CEMAEE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77BF19-58B5-4EB5-B935-B45669717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Como estão realizando apoio aos familiares, alunos, professores?</a:t>
            </a:r>
          </a:p>
          <a:p>
            <a:r>
              <a:rPr lang="pt-BR" dirty="0"/>
              <a:t>Qual o retorno da equipe Multidisciplinar ao contatar as famílias?</a:t>
            </a:r>
          </a:p>
        </p:txBody>
      </p:sp>
    </p:spTree>
    <p:extLst>
      <p:ext uri="{BB962C8B-B14F-4D97-AF65-F5344CB8AC3E}">
        <p14:creationId xmlns:p14="http://schemas.microsoft.com/office/powerpoint/2010/main" val="4057585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13F53E-90E1-4850-9BAF-81E6BED90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EDUCAÇÃO INFANTIL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246BFE-272D-4F46-9CA7-7D41B19DC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Qual tem sido o posicionamento dos pais em relação às atividades postadas para o desenvolvimento com seus filhos?</a:t>
            </a:r>
          </a:p>
        </p:txBody>
      </p:sp>
    </p:spTree>
    <p:extLst>
      <p:ext uri="{BB962C8B-B14F-4D97-AF65-F5344CB8AC3E}">
        <p14:creationId xmlns:p14="http://schemas.microsoft.com/office/powerpoint/2010/main" val="41035033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5F861B-C15F-4E49-9F87-8A30D8E08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PREOCUPAÇÃO DOS MEMBROS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7F7DBFDF-64D6-49BF-86CB-F1D38A3FB2D5}"/>
              </a:ext>
            </a:extLst>
          </p:cNvPr>
          <p:cNvSpPr/>
          <p:nvPr/>
        </p:nvSpPr>
        <p:spPr>
          <a:xfrm>
            <a:off x="967409" y="1720839"/>
            <a:ext cx="106134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</a:rPr>
              <a:t>* dificuldade para reposição de forma presencial da integralidade das aulas suspensas ao final do período de emergência, com o comprometimento ainda do calendário escolar de 2021 e, eventualmente, também de 2022;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</a:rPr>
              <a:t>*retrocessos do processo educacional e da aprendizagem aos estudantes submetidos a longo período sem atividades educacionais regulares, tendo em vista a indefinição do tempo de isolamento;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</a:rPr>
              <a:t>*danos estruturais e sociais para estudantes e famílias de baixa renda, como stress familiar e aumento da violência doméstica para as famílias, de modo geral; e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</a:rPr>
              <a:t>*abandono e aumento da evasão escolar</a:t>
            </a:r>
            <a:r>
              <a:rPr lang="pt-BR" dirty="0">
                <a:latin typeface="Arial" panose="020B0604020202020204" pitchFamily="34" charset="0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97541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A02E862B-2C45-4385-BBD6-5ADA40A431DF}"/>
              </a:ext>
            </a:extLst>
          </p:cNvPr>
          <p:cNvSpPr/>
          <p:nvPr/>
        </p:nvSpPr>
        <p:spPr>
          <a:xfrm>
            <a:off x="954157" y="477079"/>
            <a:ext cx="1054873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</a:rPr>
              <a:t>*</a:t>
            </a:r>
            <a:r>
              <a:rPr lang="pt-BR" sz="2800" dirty="0">
                <a:latin typeface="Arial" panose="020B0604020202020204" pitchFamily="34" charset="0"/>
              </a:rPr>
              <a:t>como garantir padrões básicos de qualidade para evitar o crescimento da desigualdade educacional no Brasil?</a:t>
            </a:r>
          </a:p>
          <a:p>
            <a:r>
              <a:rPr lang="pt-BR" sz="2800" dirty="0">
                <a:latin typeface="Arial" panose="020B0604020202020204" pitchFamily="34" charset="0"/>
              </a:rPr>
              <a:t>*como garantir o atendimento das competências e dos objetivos de aprendizagens previstos na Base Nacional Comum Curricular(BNCC) e nos currículos escolares ao longo deste ano letivo?</a:t>
            </a:r>
          </a:p>
          <a:p>
            <a:r>
              <a:rPr lang="pt-BR" sz="2800" dirty="0">
                <a:latin typeface="Arial" panose="020B0604020202020204" pitchFamily="34" charset="0"/>
              </a:rPr>
              <a:t>*como garantir padrões de qualidade essenciais a todos os estudantes submetidos a regimes especiais de ensino que compreendam atividades não presenciais mediadas ou não por tecnologias digitais de informação e comunicação?</a:t>
            </a:r>
          </a:p>
          <a:p>
            <a:r>
              <a:rPr lang="pt-BR" sz="2800" dirty="0">
                <a:latin typeface="Arial" panose="020B0604020202020204" pitchFamily="34" charset="0"/>
              </a:rPr>
              <a:t>*como mobilizar professores e dirigentes dentro das escolas para o ordenamento de atividades pedagógicas remotas?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060610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417A91-9455-4621-89EB-E8AC2A1DD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Retorno: ACOLHIMENTO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C274E8D-C8A5-4471-8E2C-2CDEB6AEDFB2}"/>
              </a:ext>
            </a:extLst>
          </p:cNvPr>
          <p:cNvSpPr/>
          <p:nvPr/>
        </p:nvSpPr>
        <p:spPr>
          <a:xfrm>
            <a:off x="1060174" y="1582341"/>
            <a:ext cx="109993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</a:rPr>
              <a:t>Realizar o acolhimento e reintegração social dos professores, estudantes e suas famílias ,como forma de superar os impactos psicológicos do longo período de isolamento social. </a:t>
            </a:r>
          </a:p>
          <a:p>
            <a:pPr algn="just"/>
            <a:r>
              <a:rPr lang="pt-BR" sz="2800" dirty="0">
                <a:latin typeface="Arial" panose="020B0604020202020204" pitchFamily="34" charset="0"/>
              </a:rPr>
              <a:t>Sugere-se aqui a realização de um amplo programa de formação dos professores para prepará-los para este trabalho de integração. </a:t>
            </a:r>
          </a:p>
          <a:p>
            <a:pPr algn="just"/>
            <a:r>
              <a:rPr lang="pt-BR" sz="2800" dirty="0">
                <a:latin typeface="Arial" panose="020B0604020202020204" pitchFamily="34" charset="0"/>
              </a:rPr>
              <a:t>As atividades de acolhimento devem, na medida do possível, envolver a promoção de diálogos com trocas de experiências sobre o período vivido (considerando as diferentes percepções das diferentes faixas etárias) bem como a organização de apoio pedagógico, de diferentes atividades físicas e de ações de educação alimentar e nutricional, entre outros;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272812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77F72C-8F04-455D-B702-76E7FA751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PREPARAR A ESCOLA PARA O ALUNO</a:t>
            </a:r>
          </a:p>
        </p:txBody>
      </p:sp>
    </p:spTree>
    <p:extLst>
      <p:ext uri="{BB962C8B-B14F-4D97-AF65-F5344CB8AC3E}">
        <p14:creationId xmlns:p14="http://schemas.microsoft.com/office/powerpoint/2010/main" val="33570418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05438A-0E5D-4D92-A780-4BFDB06F4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realizar uma avaliação diagnóstica de cada criança por meio da observação do desenvolvimento em relação aos objetivos de aprendizagem e habilidades que se procurou desenvolver com as atividades pedagógicas não presenciais e construir um programa de recuperação, caso necessário, para que todas as crianças possam desenvolver, de forma  plena, o que é esperado de cada uma ao fim de seu respectivo ano letivo. Os critérios e mecanismos de avaliação diagnóstica deverão ser definidos pelos sistemas de ensino, redes de escolas públicas e particulares, considerando as especificidades do currículo proposto pelas respectivas redes ou escolas.</a:t>
            </a:r>
          </a:p>
        </p:txBody>
      </p:sp>
    </p:spTree>
    <p:extLst>
      <p:ext uri="{BB962C8B-B14F-4D97-AF65-F5344CB8AC3E}">
        <p14:creationId xmlns:p14="http://schemas.microsoft.com/office/powerpoint/2010/main" val="143898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5D84210F-8F03-4DC9-8CEF-4BDA456F5114}"/>
              </a:ext>
            </a:extLst>
          </p:cNvPr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484848"/>
                </a:solidFill>
                <a:latin typeface="Lora"/>
              </a:rPr>
              <a:t>Acredite e não se explique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pois poucos vão entender: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só se compreende um sonho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se o sonhador for você.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Há quem possa lhe animar,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há quem possa duvidar,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há quem lhe faça seguir.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Mas não descuide um segundo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pois muita gente no mundo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quer lhe fazer desistir.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72700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298DA5A-C46E-4743-B115-ADD1C08EEF6B}"/>
              </a:ext>
            </a:extLst>
          </p:cNvPr>
          <p:cNvSpPr/>
          <p:nvPr/>
        </p:nvSpPr>
        <p:spPr>
          <a:xfrm>
            <a:off x="3048000" y="28288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latin typeface="Arial" panose="020B0604020202020204" pitchFamily="34" charset="0"/>
              </a:rPr>
              <a:t>organizar programas de   atividades realizadas antes do período de suspensão das aulas, bem como de eventuais atividades pedagógicas realizadas de forma não presencial;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96471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9A2D7F6-F125-44F2-9AD9-464B235103D4}"/>
              </a:ext>
            </a:extLst>
          </p:cNvPr>
          <p:cNvSpPr/>
          <p:nvPr/>
        </p:nvSpPr>
        <p:spPr>
          <a:xfrm>
            <a:off x="3048000" y="255183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latin typeface="Arial" panose="020B0604020202020204" pitchFamily="34" charset="0"/>
              </a:rPr>
              <a:t>assegurar a segurança sanitária das escolas, reorganizar o espaço físico do ambiente escolar e oferecer orientações permanentes aos alunos quanto aos cuidados a serem tomados nos contatos físicos com os colegas de acordo com o disposto pelas autoridades sanitárias;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41377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EB94A282-922C-4D6A-904D-6C024860DE47}"/>
              </a:ext>
            </a:extLst>
          </p:cNvPr>
          <p:cNvSpPr/>
          <p:nvPr/>
        </p:nvSpPr>
        <p:spPr>
          <a:xfrm>
            <a:off x="3048000" y="24133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latin typeface="Arial" panose="020B0604020202020204" pitchFamily="34" charset="0"/>
              </a:rPr>
              <a:t>reorganização dos calendários escolares para as instituições ou redes de ensino, considerando a reposição de carga horária presencialmente, </a:t>
            </a:r>
            <a:r>
              <a:rPr lang="pt-BR" dirty="0" err="1">
                <a:latin typeface="Arial" panose="020B0604020202020204" pitchFamily="34" charset="0"/>
              </a:rPr>
              <a:t>deve-seconsiderar</a:t>
            </a:r>
            <a:r>
              <a:rPr lang="pt-BR" dirty="0">
                <a:latin typeface="Arial" panose="020B0604020202020204" pitchFamily="34" charset="0"/>
              </a:rPr>
              <a:t> a previsão de períodos de intervalos para recuperação física e mental de professores e estudantes, prevendo períodos, ainda que breves, de recesso escolar, férias e fins de semana livres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50054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45720" indent="0" rtl="0">
              <a:buNone/>
            </a:pPr>
            <a:r>
              <a:rPr lang="en-US" b="1" dirty="0">
                <a:solidFill>
                  <a:srgbClr val="FF0000"/>
                </a:solidFill>
              </a:rPr>
              <a:t>AGRADECIMENTOS CORDIAIS</a:t>
            </a:r>
          </a:p>
          <a:p>
            <a:pPr marL="45720" indent="0" rtl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45720" indent="0" rtl="0">
              <a:buNone/>
            </a:pPr>
            <a:r>
              <a:rPr lang="en-US" b="1" dirty="0">
                <a:solidFill>
                  <a:srgbClr val="FF0000"/>
                </a:solidFill>
              </a:rPr>
              <a:t>CONSELHO MUNICIPAL DA ESTÂNCIA TURÍSTICA DE SALTO/SP</a:t>
            </a:r>
          </a:p>
          <a:p>
            <a:pPr marL="45720" indent="0" rtl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45720" indent="0" rtl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45720" indent="0" rtl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45720" indent="0" rtl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45720" indent="0" rtl="0">
              <a:buNone/>
            </a:pPr>
            <a:r>
              <a:rPr lang="en-US" b="1" dirty="0">
                <a:solidFill>
                  <a:srgbClr val="FF0000"/>
                </a:solidFill>
              </a:rPr>
              <a:t>21 DE MAIO DE 2020 – 19H00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2CABD05-13DE-49B1-A659-B5208BFC27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291012" y="1709737"/>
            <a:ext cx="3609975" cy="3438525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A7141B34-21F2-4728-AE02-899AF606A93B}"/>
              </a:ext>
            </a:extLst>
          </p:cNvPr>
          <p:cNvSpPr txBox="1"/>
          <p:nvPr/>
        </p:nvSpPr>
        <p:spPr>
          <a:xfrm>
            <a:off x="4291012" y="5148262"/>
            <a:ext cx="3609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>
                <a:hlinkClick r:id="rId3" tooltip="http://meta.pt.stackoverflow.com/questions/605/como-dizer-obrigado-em-respostas"/>
              </a:rPr>
              <a:t>Esta Foto</a:t>
            </a:r>
            <a:r>
              <a:rPr lang="pt-BR" sz="900"/>
              <a:t> de Autor Desconhecido está licenciado em </a:t>
            </a:r>
            <a:r>
              <a:rPr lang="pt-BR" sz="900">
                <a:hlinkClick r:id="rId4" tooltip="https://creativecommons.org/licenses/by-sa/3.0/"/>
              </a:rPr>
              <a:t>CC BY-SA</a:t>
            </a:r>
            <a:endParaRPr lang="pt-BR" sz="900"/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00B6CC89-0920-4BB5-8B90-19CF52BF4E7F}"/>
              </a:ext>
            </a:extLst>
          </p:cNvPr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484848"/>
                </a:solidFill>
                <a:latin typeface="Lora"/>
              </a:rPr>
              <a:t>Acredite, pense e faça,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use sua intuição,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transforme sonho em suor,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pensamento em ação.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Enfrente cada batalha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sabendo que a gente falha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e que isso é natural,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cair pra se levantar,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aprender pra ensinar</a:t>
            </a:r>
            <a:br>
              <a:rPr lang="pt-BR" dirty="0"/>
            </a:br>
            <a:r>
              <a:rPr lang="pt-BR" dirty="0">
                <a:solidFill>
                  <a:srgbClr val="484848"/>
                </a:solidFill>
                <a:latin typeface="Lora"/>
              </a:rPr>
              <a:t>que o bem é maior que o mal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8737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B51357-D1C9-4D09-BC95-6C95AF939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Que primeiro a gente planta</a:t>
            </a:r>
            <a:br>
              <a:rPr lang="pt-BR" dirty="0"/>
            </a:br>
            <a:r>
              <a:rPr lang="pt-BR" dirty="0"/>
              <a:t>e só depois vai colher.</a:t>
            </a:r>
            <a:br>
              <a:rPr lang="pt-BR" dirty="0"/>
            </a:br>
            <a:r>
              <a:rPr lang="pt-BR" dirty="0"/>
              <a:t>O roteiro é sempre este:</a:t>
            </a:r>
            <a:br>
              <a:rPr lang="pt-BR" dirty="0"/>
            </a:br>
            <a:r>
              <a:rPr lang="pt-BR" dirty="0"/>
              <a:t>lutar pra depois vencer.</a:t>
            </a:r>
            <a:br>
              <a:rPr lang="pt-BR" dirty="0"/>
            </a:br>
            <a:r>
              <a:rPr lang="pt-BR" dirty="0"/>
              <a:t>E que a arma mais potente</a:t>
            </a:r>
            <a:br>
              <a:rPr lang="pt-BR" dirty="0"/>
            </a:br>
            <a:r>
              <a:rPr lang="pt-BR" dirty="0"/>
              <a:t>seja sempre a sua mente</a:t>
            </a:r>
            <a:br>
              <a:rPr lang="pt-BR" dirty="0"/>
            </a:br>
            <a:r>
              <a:rPr lang="pt-BR" dirty="0"/>
              <a:t>munida só de bondade.</a:t>
            </a:r>
            <a:br>
              <a:rPr lang="pt-BR" dirty="0"/>
            </a:br>
            <a:r>
              <a:rPr lang="pt-BR" dirty="0"/>
              <a:t>Se você não se entregar,</a:t>
            </a:r>
            <a:br>
              <a:rPr lang="pt-BR" dirty="0"/>
            </a:br>
            <a:r>
              <a:rPr lang="pt-BR" dirty="0"/>
              <a:t>dá até pra acreditar</a:t>
            </a:r>
            <a:br>
              <a:rPr lang="pt-BR" dirty="0"/>
            </a:br>
            <a:r>
              <a:rPr lang="pt-BR" dirty="0"/>
              <a:t>nessa tal humanidade.</a:t>
            </a:r>
          </a:p>
        </p:txBody>
      </p:sp>
    </p:spTree>
    <p:extLst>
      <p:ext uri="{BB962C8B-B14F-4D97-AF65-F5344CB8AC3E}">
        <p14:creationId xmlns:p14="http://schemas.microsoft.com/office/powerpoint/2010/main" val="3797019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45A5F2-68CD-45D3-AB19-750463C00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Enfim, acredite em tudo</a:t>
            </a:r>
            <a:br>
              <a:rPr lang="pt-BR" dirty="0"/>
            </a:br>
            <a:r>
              <a:rPr lang="pt-BR" dirty="0"/>
              <a:t>que é bom e lhe faz bem.</a:t>
            </a:r>
            <a:br>
              <a:rPr lang="pt-BR" dirty="0"/>
            </a:br>
            <a:r>
              <a:rPr lang="pt-BR" dirty="0"/>
              <a:t>Acredite, inclusive,</a:t>
            </a:r>
            <a:br>
              <a:rPr lang="pt-BR" dirty="0"/>
            </a:br>
            <a:r>
              <a:rPr lang="pt-BR" dirty="0"/>
              <a:t>no que lhe faz mal também,</a:t>
            </a:r>
            <a:br>
              <a:rPr lang="pt-BR" dirty="0"/>
            </a:br>
            <a:r>
              <a:rPr lang="pt-BR" dirty="0"/>
              <a:t>já que, pra se proteger,</a:t>
            </a:r>
            <a:br>
              <a:rPr lang="pt-BR" dirty="0"/>
            </a:br>
            <a:r>
              <a:rPr lang="pt-BR" dirty="0"/>
              <a:t>é preciso conhecer</a:t>
            </a:r>
            <a:br>
              <a:rPr lang="pt-BR" dirty="0"/>
            </a:br>
            <a:r>
              <a:rPr lang="pt-BR" dirty="0"/>
              <a:t>o que vai se enfrentar.</a:t>
            </a:r>
            <a:br>
              <a:rPr lang="pt-BR" dirty="0"/>
            </a:br>
            <a:r>
              <a:rPr lang="pt-BR" dirty="0"/>
              <a:t>Que você nunca se esqueça:</a:t>
            </a:r>
            <a:br>
              <a:rPr lang="pt-BR" dirty="0"/>
            </a:br>
            <a:r>
              <a:rPr lang="pt-BR" dirty="0"/>
              <a:t>Não importa o que aconteça</a:t>
            </a:r>
            <a:br>
              <a:rPr lang="pt-BR" dirty="0"/>
            </a:br>
            <a:r>
              <a:rPr lang="pt-BR" dirty="0"/>
              <a:t>Não deixe de ACREDITAR!</a:t>
            </a:r>
          </a:p>
          <a:p>
            <a:r>
              <a:rPr lang="pt-BR" b="1" dirty="0"/>
              <a:t>Bráulio Bessa, Poesia que transforma</a:t>
            </a:r>
            <a:endParaRPr lang="pt-BR" dirty="0"/>
          </a:p>
          <a:p>
            <a:pPr marL="45720" indent="0">
              <a:buNone/>
            </a:pPr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5242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F0939466-4BB7-443B-B06C-BD107FA3132F}"/>
              </a:ext>
            </a:extLst>
          </p:cNvPr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484848"/>
                </a:solidFill>
                <a:latin typeface="Lora"/>
              </a:rPr>
              <a:t>Acreditar é ter fé</a:t>
            </a:r>
            <a:br>
              <a:rPr lang="pt-BR" dirty="0">
                <a:solidFill>
                  <a:srgbClr val="484848"/>
                </a:solidFill>
                <a:latin typeface="Lora"/>
              </a:rPr>
            </a:br>
            <a:r>
              <a:rPr lang="pt-BR" dirty="0">
                <a:solidFill>
                  <a:srgbClr val="484848"/>
                </a:solidFill>
                <a:latin typeface="Lora"/>
              </a:rPr>
              <a:t>naquilo que ninguém prova.</a:t>
            </a:r>
            <a:br>
              <a:rPr lang="pt-BR" dirty="0">
                <a:solidFill>
                  <a:srgbClr val="484848"/>
                </a:solidFill>
                <a:latin typeface="Lora"/>
              </a:rPr>
            </a:br>
            <a:r>
              <a:rPr lang="pt-BR" dirty="0">
                <a:solidFill>
                  <a:srgbClr val="484848"/>
                </a:solidFill>
                <a:latin typeface="Lora"/>
              </a:rPr>
              <a:t>É dispensar a certeza</a:t>
            </a:r>
            <a:br>
              <a:rPr lang="pt-BR" dirty="0">
                <a:solidFill>
                  <a:srgbClr val="484848"/>
                </a:solidFill>
                <a:latin typeface="Lora"/>
              </a:rPr>
            </a:br>
            <a:r>
              <a:rPr lang="pt-BR" dirty="0">
                <a:solidFill>
                  <a:srgbClr val="484848"/>
                </a:solidFill>
                <a:latin typeface="Lora"/>
              </a:rPr>
              <a:t>que geralmente comprova.</a:t>
            </a:r>
            <a:br>
              <a:rPr lang="pt-BR" dirty="0">
                <a:solidFill>
                  <a:srgbClr val="484848"/>
                </a:solidFill>
                <a:latin typeface="Lora"/>
              </a:rPr>
            </a:br>
            <a:r>
              <a:rPr lang="pt-BR" dirty="0">
                <a:solidFill>
                  <a:srgbClr val="484848"/>
                </a:solidFill>
                <a:latin typeface="Lora"/>
              </a:rPr>
              <a:t>Pois a dúvida é uma dívida</a:t>
            </a:r>
            <a:br>
              <a:rPr lang="pt-BR" dirty="0">
                <a:solidFill>
                  <a:srgbClr val="484848"/>
                </a:solidFill>
                <a:latin typeface="Lora"/>
              </a:rPr>
            </a:br>
            <a:r>
              <a:rPr lang="pt-BR" dirty="0">
                <a:solidFill>
                  <a:srgbClr val="484848"/>
                </a:solidFill>
                <a:latin typeface="Lora"/>
              </a:rPr>
              <a:t>e a conta só se renova.</a:t>
            </a:r>
          </a:p>
          <a:p>
            <a:r>
              <a:rPr lang="pt-BR" dirty="0">
                <a:solidFill>
                  <a:srgbClr val="484848"/>
                </a:solidFill>
                <a:latin typeface="Lora"/>
              </a:rPr>
              <a:t>Acredite no improvável,</a:t>
            </a:r>
            <a:br>
              <a:rPr lang="pt-BR" dirty="0">
                <a:solidFill>
                  <a:srgbClr val="484848"/>
                </a:solidFill>
                <a:latin typeface="Lora"/>
              </a:rPr>
            </a:br>
            <a:r>
              <a:rPr lang="pt-BR" dirty="0">
                <a:solidFill>
                  <a:srgbClr val="484848"/>
                </a:solidFill>
                <a:latin typeface="Lora"/>
              </a:rPr>
              <a:t>acredite no impossível,</a:t>
            </a:r>
            <a:br>
              <a:rPr lang="pt-BR" dirty="0">
                <a:solidFill>
                  <a:srgbClr val="484848"/>
                </a:solidFill>
                <a:latin typeface="Lora"/>
              </a:rPr>
            </a:br>
            <a:r>
              <a:rPr lang="pt-BR" dirty="0">
                <a:solidFill>
                  <a:srgbClr val="484848"/>
                </a:solidFill>
                <a:latin typeface="Lora"/>
              </a:rPr>
              <a:t>enxergue o que ninguém vê,</a:t>
            </a:r>
            <a:br>
              <a:rPr lang="pt-BR" dirty="0">
                <a:solidFill>
                  <a:srgbClr val="484848"/>
                </a:solidFill>
                <a:latin typeface="Lora"/>
              </a:rPr>
            </a:br>
            <a:r>
              <a:rPr lang="pt-BR" dirty="0">
                <a:solidFill>
                  <a:srgbClr val="484848"/>
                </a:solidFill>
                <a:latin typeface="Lora"/>
              </a:rPr>
              <a:t>perceba o imperceptível</a:t>
            </a:r>
            <a:br>
              <a:rPr lang="pt-BR" dirty="0">
                <a:solidFill>
                  <a:srgbClr val="484848"/>
                </a:solidFill>
                <a:latin typeface="Lora"/>
              </a:rPr>
            </a:br>
            <a:r>
              <a:rPr lang="pt-BR" dirty="0">
                <a:solidFill>
                  <a:srgbClr val="484848"/>
                </a:solidFill>
                <a:latin typeface="Lora"/>
              </a:rPr>
              <a:t>e enfrente o que, para muitos,</a:t>
            </a:r>
            <a:br>
              <a:rPr lang="pt-BR" dirty="0">
                <a:solidFill>
                  <a:srgbClr val="484848"/>
                </a:solidFill>
                <a:latin typeface="Lora"/>
              </a:rPr>
            </a:br>
            <a:r>
              <a:rPr lang="pt-BR" dirty="0">
                <a:solidFill>
                  <a:srgbClr val="484848"/>
                </a:solidFill>
                <a:latin typeface="Lora"/>
              </a:rPr>
              <a:t>parece ser invencível</a:t>
            </a:r>
            <a:endParaRPr lang="pt-BR" b="0" i="0" dirty="0">
              <a:solidFill>
                <a:srgbClr val="484848"/>
              </a:solidFill>
              <a:effectLst/>
              <a:latin typeface="Lora"/>
            </a:endParaRPr>
          </a:p>
        </p:txBody>
      </p:sp>
    </p:spTree>
    <p:extLst>
      <p:ext uri="{BB962C8B-B14F-4D97-AF65-F5344CB8AC3E}">
        <p14:creationId xmlns:p14="http://schemas.microsoft.com/office/powerpoint/2010/main" val="1941216596"/>
      </p:ext>
    </p:extLst>
  </p:cSld>
  <p:clrMapOvr>
    <a:masterClrMapping/>
  </p:clrMapOvr>
</p:sld>
</file>

<file path=ppt/theme/theme1.xml><?xml version="1.0" encoding="utf-8"?>
<a:theme xmlns:a="http://schemas.openxmlformats.org/drawingml/2006/main" name="Crianças Brincando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36_TF03461883" id="{6449B3C5-2203-4501-962E-68B0116A1444}" vid="{0DA8D797-226C-44FE-AE98-F105D6E93FD8}"/>
    </a:ext>
  </a:extLst>
</a:theme>
</file>

<file path=ppt/theme/theme2.xml><?xml version="1.0" encoding="utf-8"?>
<a:theme xmlns:a="http://schemas.openxmlformats.org/drawingml/2006/main" name="Tema do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 de apresentação de educação com crianças brincando (ilustração com quadrinhos, widescreen)</Template>
  <TotalTime>146</TotalTime>
  <Words>4110</Words>
  <Application>Microsoft Office PowerPoint</Application>
  <PresentationFormat>Widescreen</PresentationFormat>
  <Paragraphs>234</Paragraphs>
  <Slides>53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53</vt:i4>
      </vt:variant>
    </vt:vector>
  </HeadingPairs>
  <TitlesOfParts>
    <vt:vector size="58" baseType="lpstr">
      <vt:lpstr>Arial</vt:lpstr>
      <vt:lpstr>Euphemia</vt:lpstr>
      <vt:lpstr>Lora</vt:lpstr>
      <vt:lpstr>Wingdings</vt:lpstr>
      <vt:lpstr>Crianças Brincando 16X9</vt:lpstr>
      <vt:lpstr>REORGANIZAÇÃO DO CALENDÁRIO ESCOLAR D.O. 15/05/2020</vt:lpstr>
      <vt:lpstr>Pauta: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Os bimestres letivos  relativos  ao  ano  letivo  para  a Educação de Jovens e Adultos EJA, deverão ser reorganizados como segue: </vt:lpstr>
      <vt:lpstr>Apresentação do PowerPoint</vt:lpstr>
      <vt:lpstr>TÉCNICO EM CONTABILIDADE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Aspectos para reflexão:</vt:lpstr>
      <vt:lpstr>Monitoramento</vt:lpstr>
      <vt:lpstr>Reflexão   REVISÃO  </vt:lpstr>
      <vt:lpstr>HTPC</vt:lpstr>
      <vt:lpstr>Monitoramento dos aparelhos dos docentes</vt:lpstr>
      <vt:lpstr>CEMAEE</vt:lpstr>
      <vt:lpstr>EDUCAÇÃO INFANTIL</vt:lpstr>
      <vt:lpstr>PREOCUPAÇÃO DOS MEMBROS</vt:lpstr>
      <vt:lpstr>Apresentação do PowerPoint</vt:lpstr>
      <vt:lpstr>Retorno: ACOLHIMENTO</vt:lpstr>
      <vt:lpstr>PREPARAR A ESCOLA PARA O ALUNO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REORGANIZAÇÃO DO CALENDÁRIO ESCOLAR D.O. 15/05/2020</dc:title>
  <dc:creator>Enio Padovani Júnior</dc:creator>
  <cp:lastModifiedBy>Eliana Aparecida Marins de Medeiros</cp:lastModifiedBy>
  <cp:revision>9</cp:revision>
  <dcterms:created xsi:type="dcterms:W3CDTF">2020-05-17T19:47:36Z</dcterms:created>
  <dcterms:modified xsi:type="dcterms:W3CDTF">2020-06-10T13:02:39Z</dcterms:modified>
</cp:coreProperties>
</file>